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0" r:id="rId4"/>
  </p:sldMasterIdLst>
  <p:notesMasterIdLst>
    <p:notesMasterId r:id="rId10"/>
  </p:notesMasterIdLst>
  <p:handoutMasterIdLst>
    <p:handoutMasterId r:id="rId11"/>
  </p:handoutMasterIdLst>
  <p:sldIdLst>
    <p:sldId id="256" r:id="rId5"/>
    <p:sldId id="257" r:id="rId6"/>
    <p:sldId id="258" r:id="rId7"/>
    <p:sldId id="260" r:id="rId8"/>
    <p:sldId id="261"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93"/>
    <p:restoredTop sz="91913"/>
  </p:normalViewPr>
  <p:slideViewPr>
    <p:cSldViewPr snapToGrid="0">
      <p:cViewPr varScale="1">
        <p:scale>
          <a:sx n="113" d="100"/>
          <a:sy n="113" d="100"/>
        </p:scale>
        <p:origin x="11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F64D5BE-22DA-4EEC-9FAD-79B9C132D0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C0634D9-7443-EA1F-7E6D-35B9FE6B67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8AE1DD-FBB5-674C-9150-31535D869CCF}" type="datetimeFigureOut">
              <a:rPr lang="fr-FR" smtClean="0"/>
              <a:t>22/08/2024</a:t>
            </a:fld>
            <a:endParaRPr lang="fr-FR"/>
          </a:p>
        </p:txBody>
      </p:sp>
      <p:sp>
        <p:nvSpPr>
          <p:cNvPr id="4" name="Espace réservé du pied de page 3">
            <a:extLst>
              <a:ext uri="{FF2B5EF4-FFF2-40B4-BE49-F238E27FC236}">
                <a16:creationId xmlns:a16="http://schemas.microsoft.com/office/drawing/2014/main" id="{BAB35D8F-9EA0-7D04-152D-B9A225C61C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0637C60E-B6CC-11CA-7CEA-DBDD39EEB7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005B68-A654-9645-96F8-5AA7F67B1945}" type="slidenum">
              <a:rPr lang="fr-FR" smtClean="0"/>
              <a:t>‹n°›</a:t>
            </a:fld>
            <a:endParaRPr lang="fr-FR"/>
          </a:p>
        </p:txBody>
      </p:sp>
    </p:spTree>
    <p:extLst>
      <p:ext uri="{BB962C8B-B14F-4D97-AF65-F5344CB8AC3E}">
        <p14:creationId xmlns:p14="http://schemas.microsoft.com/office/powerpoint/2010/main" val="36816605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53850-8B0C-9F47-8708-7D0C95E72B14}" type="datetimeFigureOut">
              <a:rPr lang="fr-FR" smtClean="0"/>
              <a:t>22/08/2024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82EE3-DCB6-5546-BF06-734ABA8E282F}" type="slidenum">
              <a:rPr lang="fr-FR" smtClean="0"/>
              <a:t>‹n°›</a:t>
            </a:fld>
            <a:endParaRPr lang="fr-FR"/>
          </a:p>
        </p:txBody>
      </p:sp>
    </p:spTree>
    <p:extLst>
      <p:ext uri="{BB962C8B-B14F-4D97-AF65-F5344CB8AC3E}">
        <p14:creationId xmlns:p14="http://schemas.microsoft.com/office/powerpoint/2010/main" val="215122955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Mon histoire, c’est celle d’une directrice marketing, seule femme à siéger au comité de direction d’une entreprise de plus de 1 500 salariés, qui a renoncé, à l’âge de 35 ans, à des revenus annuels à six chiffres pour retourner sur les bancs d’école et tout recommencer à zéro.</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Mais pourquoi ai-je fait cela alors que ma carrière de gestionnaire ne faisait que commencer?</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20782EE3-DCB6-5546-BF06-734ABA8E282F}" type="slidenum">
              <a:rPr lang="fr-FR" smtClean="0"/>
              <a:t>1</a:t>
            </a:fld>
            <a:endParaRPr lang="fr-FR"/>
          </a:p>
        </p:txBody>
      </p:sp>
    </p:spTree>
    <p:extLst>
      <p:ext uri="{BB962C8B-B14F-4D97-AF65-F5344CB8AC3E}">
        <p14:creationId xmlns:p14="http://schemas.microsoft.com/office/powerpoint/2010/main" val="227879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Bef>
                <a:spcPts val="600"/>
              </a:spcBef>
              <a:spcAft>
                <a:spcPts val="1440"/>
              </a:spcAft>
            </a:pPr>
            <a:r>
              <a:rPr lang="fr-FR" sz="1800" dirty="0">
                <a:effectLst/>
                <a:latin typeface="Calibri" panose="020F0502020204030204" pitchFamily="34" charset="0"/>
                <a:ea typeface="Calibri" panose="020F0502020204030204" pitchFamily="34" charset="0"/>
                <a:cs typeface="Arial" panose="020B0604020202020204" pitchFamily="34" charset="0"/>
              </a:rPr>
              <a:t>Deux facteurs ont motivé ma décision :</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ts val="600"/>
              </a:spcBef>
              <a:spcAft>
                <a:spcPts val="1440"/>
              </a:spcAft>
            </a:pPr>
            <a:r>
              <a:rPr lang="fr-FR" sz="1800" dirty="0">
                <a:effectLst/>
                <a:latin typeface="Calibri" panose="020F0502020204030204" pitchFamily="34" charset="0"/>
                <a:ea typeface="Calibri" panose="020F0502020204030204" pitchFamily="34" charset="0"/>
                <a:cs typeface="Arial" panose="020B0604020202020204" pitchFamily="34" charset="0"/>
              </a:rPr>
              <a:t>Le premier, c’est qu’à mon retour de mon congé d’adoption, je ne suis pas parvenue à concilier mes obligations professionnelles, exigeantes en termes de temps, d’énergie, de stress et de déplacement, et mes envies de jeune maman.</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ts val="600"/>
              </a:spcBef>
              <a:spcAft>
                <a:spcPts val="1440"/>
              </a:spcAft>
            </a:pPr>
            <a:r>
              <a:rPr lang="fr-FR" sz="1800" dirty="0">
                <a:effectLst/>
                <a:latin typeface="Calibri" panose="020F0502020204030204" pitchFamily="34" charset="0"/>
                <a:ea typeface="Calibri" panose="020F0502020204030204" pitchFamily="34" charset="0"/>
                <a:cs typeface="Arial" panose="020B0604020202020204" pitchFamily="34" charset="0"/>
              </a:rPr>
              <a:t>Le second, c’est que je ne partageais pas la vision du nouvel actionnaire de mon entreprise, laquelle avait dû, pour des raisons de marché, se reconvertir. En tant que membre du comité de direction, je suis devenue une « tueuse de coûts » au lieu d’être agente créatrice de valeur.</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ts val="600"/>
              </a:spcBef>
              <a:spcAft>
                <a:spcPts val="1440"/>
              </a:spcAft>
            </a:pPr>
            <a:r>
              <a:rPr lang="fr-FR" sz="1800" dirty="0">
                <a:effectLst/>
                <a:latin typeface="Calibri" panose="020F0502020204030204" pitchFamily="34" charset="0"/>
                <a:ea typeface="Calibri" panose="020F0502020204030204" pitchFamily="34" charset="0"/>
                <a:cs typeface="Arial" panose="020B0604020202020204" pitchFamily="34" charset="0"/>
              </a:rPr>
              <a:t>Résultat : une perte de sens au travail. J’avais la boule au ventre dès le dimanche après-midi à l’idée de quitter à nouveau ma famille.</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ts val="600"/>
              </a:spcBef>
              <a:spcAft>
                <a:spcPts val="1440"/>
              </a:spcAft>
            </a:pPr>
            <a:r>
              <a:rPr lang="fr-FR" sz="1800" dirty="0">
                <a:effectLst/>
                <a:latin typeface="Calibri" panose="020F0502020204030204" pitchFamily="34" charset="0"/>
                <a:ea typeface="Calibri" panose="020F0502020204030204" pitchFamily="34" charset="0"/>
                <a:cs typeface="Arial" panose="020B0604020202020204" pitchFamily="34" charset="0"/>
              </a:rPr>
              <a:t>J’enviais la qualité de vie de mon mari et l’intérêt quotidien qu’il avait pour son travail de professeur à l’université. </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20782EE3-DCB6-5546-BF06-734ABA8E282F}" type="slidenum">
              <a:rPr lang="fr-FR" smtClean="0"/>
              <a:t>2</a:t>
            </a:fld>
            <a:endParaRPr lang="fr-FR"/>
          </a:p>
        </p:txBody>
      </p:sp>
    </p:spTree>
    <p:extLst>
      <p:ext uri="{BB962C8B-B14F-4D97-AF65-F5344CB8AC3E}">
        <p14:creationId xmlns:p14="http://schemas.microsoft.com/office/powerpoint/2010/main" val="24176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Les vacances d’été ont été propices à une profonde introspection.</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Qu’est-ce que je ne voulais plus? Que ma vie dépende autant de celle d’une entreprise et de mes supérieurs.</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Qu’est-ce que j’aimais faire? Communiquer, apprendre, transmettre.</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Quels étaient mes atouts? J’avais une </a:t>
            </a:r>
            <a:r>
              <a:rPr lang="fr-FR" sz="1800" dirty="0" err="1">
                <a:effectLst/>
                <a:latin typeface="Calibri" panose="020F0502020204030204" pitchFamily="34" charset="0"/>
                <a:ea typeface="Calibri" panose="020F0502020204030204" pitchFamily="34" charset="0"/>
                <a:cs typeface="Arial" panose="020B0604020202020204" pitchFamily="34" charset="0"/>
              </a:rPr>
              <a:t>Msc</a:t>
            </a:r>
            <a:r>
              <a:rPr lang="fr-FR" sz="1800" dirty="0">
                <a:effectLst/>
                <a:latin typeface="Calibri" panose="020F0502020204030204" pitchFamily="34" charset="0"/>
                <a:ea typeface="Calibri" panose="020F0502020204030204" pitchFamily="34" charset="0"/>
                <a:cs typeface="Arial" panose="020B0604020202020204" pitchFamily="34" charset="0"/>
              </a:rPr>
              <a:t> Marketing de HEC Montréal et dix années d’expérience professionnelle en marketing du commerce de détail.</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À force de questionnements, un nouveau projet a pris forme. J’ai décidé de m’inscrire en doctorat pour pouvoir être moi aussi professeure à l’université. J’aspirais à prendre du recul sur les pratiques organisationnelles observées toutes ces années, à les analyser, les théoriser… à apprendre tous les jours, à transmettre à de futurs étudiants et contribuer au développement de leurs compétences.</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J’ai convaincu un éminent professeur pour qu’il accepte de diriger ma thèse, structuré un projet à partir de mon expérience professionnelle, travaillé six années en acceptant d’être à nouveau élève et apprentie-chercheure, développé un nouveau réseau au sein des milieux d’études. Certes, j’ai sacrifié une grande partie de mes revenus et mon statut social, mais sans aucun regret car j’ai grandi et j’ai vu ma fille grandir. À force de persévérance, d’humilité et de résilience, j’exerce aujourd’hui un métier qui m’épanouit… et quel beau métier! Tout cela n’a pas de prix!</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20782EE3-DCB6-5546-BF06-734ABA8E282F}" type="slidenum">
              <a:rPr lang="fr-FR" smtClean="0"/>
              <a:t>3</a:t>
            </a:fld>
            <a:endParaRPr lang="fr-FR"/>
          </a:p>
        </p:txBody>
      </p:sp>
    </p:spTree>
    <p:extLst>
      <p:ext uri="{BB962C8B-B14F-4D97-AF65-F5344CB8AC3E}">
        <p14:creationId xmlns:p14="http://schemas.microsoft.com/office/powerpoint/2010/main" val="4129988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Suivez-moi sur LinkedIn si vous souhaitez en savoir davantage sur mon parcours ainsi que sur mes activités de recherche et d’enseignement. Il me fera plaisir de vous suivre en retour! </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fr-FR" dirty="0"/>
          </a:p>
        </p:txBody>
      </p:sp>
      <p:sp>
        <p:nvSpPr>
          <p:cNvPr id="4" name="Espace réservé du numéro de diapositive 3"/>
          <p:cNvSpPr>
            <a:spLocks noGrp="1"/>
          </p:cNvSpPr>
          <p:nvPr>
            <p:ph type="sldNum" sz="quarter" idx="5"/>
          </p:nvPr>
        </p:nvSpPr>
        <p:spPr/>
        <p:txBody>
          <a:bodyPr/>
          <a:lstStyle/>
          <a:p>
            <a:fld id="{20782EE3-DCB6-5546-BF06-734ABA8E282F}" type="slidenum">
              <a:rPr lang="fr-FR" smtClean="0"/>
              <a:t>4</a:t>
            </a:fld>
            <a:endParaRPr lang="fr-FR"/>
          </a:p>
        </p:txBody>
      </p:sp>
    </p:spTree>
    <p:extLst>
      <p:ext uri="{BB962C8B-B14F-4D97-AF65-F5344CB8AC3E}">
        <p14:creationId xmlns:p14="http://schemas.microsoft.com/office/powerpoint/2010/main" val="350026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782EE3-DCB6-5546-BF06-734ABA8E282F}" type="slidenum">
              <a:rPr lang="fr-FR" smtClean="0"/>
              <a:t>5</a:t>
            </a:fld>
            <a:endParaRPr lang="fr-FR"/>
          </a:p>
        </p:txBody>
      </p:sp>
    </p:spTree>
    <p:extLst>
      <p:ext uri="{BB962C8B-B14F-4D97-AF65-F5344CB8AC3E}">
        <p14:creationId xmlns:p14="http://schemas.microsoft.com/office/powerpoint/2010/main" val="2286367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68361E-2CB8-DB12-1262-08B26BA8EE16}"/>
              </a:ext>
            </a:extLst>
          </p:cNvPr>
          <p:cNvSpPr>
            <a:spLocks noGrp="1"/>
          </p:cNvSpPr>
          <p:nvPr>
            <p:ph type="ctrTitle"/>
          </p:nvPr>
        </p:nvSpPr>
        <p:spPr>
          <a:xfrm>
            <a:off x="1524000" y="1122363"/>
            <a:ext cx="9144000" cy="2387600"/>
          </a:xfrm>
        </p:spPr>
        <p:txBody>
          <a:bodyPr anchor="b"/>
          <a:lstStyle>
            <a:lvl1pPr algn="ctr">
              <a:defRPr sz="6000"/>
            </a:lvl1pPr>
          </a:lstStyle>
          <a:p>
            <a:r>
              <a:rPr lang="fr-CA" dirty="0"/>
              <a:t>Modifier le style du titre</a:t>
            </a:r>
            <a:endParaRPr lang="fr-FR" dirty="0"/>
          </a:p>
        </p:txBody>
      </p:sp>
      <p:sp>
        <p:nvSpPr>
          <p:cNvPr id="3" name="Sous-titre 2">
            <a:extLst>
              <a:ext uri="{FF2B5EF4-FFF2-40B4-BE49-F238E27FC236}">
                <a16:creationId xmlns:a16="http://schemas.microsoft.com/office/drawing/2014/main" id="{C189FB3D-3706-2A95-E104-41B09B9FE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7" name="Espace réservé du pied de page 4">
            <a:extLst>
              <a:ext uri="{FF2B5EF4-FFF2-40B4-BE49-F238E27FC236}">
                <a16:creationId xmlns:a16="http://schemas.microsoft.com/office/drawing/2014/main" id="{C3F249FB-340D-B9E4-200E-934C9C9B9F63}"/>
              </a:ext>
            </a:extLst>
          </p:cNvPr>
          <p:cNvSpPr>
            <a:spLocks noGrp="1"/>
          </p:cNvSpPr>
          <p:nvPr>
            <p:ph type="ftr" sz="quarter" idx="3"/>
          </p:nvPr>
        </p:nvSpPr>
        <p:spPr>
          <a:xfrm>
            <a:off x="540000" y="6356350"/>
            <a:ext cx="7665720"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Tree>
    <p:extLst>
      <p:ext uri="{BB962C8B-B14F-4D97-AF65-F5344CB8AC3E}">
        <p14:creationId xmlns:p14="http://schemas.microsoft.com/office/powerpoint/2010/main" val="208586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D5FDA0-108C-0F44-81CD-8B20BD76F884}"/>
              </a:ext>
            </a:extLst>
          </p:cNvPr>
          <p:cNvSpPr>
            <a:spLocks noGrp="1"/>
          </p:cNvSpPr>
          <p:nvPr>
            <p:ph type="title"/>
          </p:nvPr>
        </p:nvSpPr>
        <p:spPr/>
        <p:txBody>
          <a:bodyPr/>
          <a:lstStyle/>
          <a:p>
            <a:r>
              <a:rPr lang="fr-CA" dirty="0"/>
              <a:t>Modifier le style du titre</a:t>
            </a:r>
            <a:endParaRPr lang="fr-FR" dirty="0"/>
          </a:p>
        </p:txBody>
      </p:sp>
      <p:sp>
        <p:nvSpPr>
          <p:cNvPr id="3" name="Espace réservé du texte vertical 2">
            <a:extLst>
              <a:ext uri="{FF2B5EF4-FFF2-40B4-BE49-F238E27FC236}">
                <a16:creationId xmlns:a16="http://schemas.microsoft.com/office/drawing/2014/main" id="{78F6651C-C59D-F6F9-90CF-53CCE6B70266}"/>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u pied de page 4">
            <a:extLst>
              <a:ext uri="{FF2B5EF4-FFF2-40B4-BE49-F238E27FC236}">
                <a16:creationId xmlns:a16="http://schemas.microsoft.com/office/drawing/2014/main" id="{9A93A232-3539-805F-E3FB-50E65B389D33}"/>
              </a:ext>
            </a:extLst>
          </p:cNvPr>
          <p:cNvSpPr>
            <a:spLocks noGrp="1"/>
          </p:cNvSpPr>
          <p:nvPr>
            <p:ph type="ftr" sz="quarter" idx="3"/>
          </p:nvPr>
        </p:nvSpPr>
        <p:spPr>
          <a:xfrm>
            <a:off x="539999" y="6356350"/>
            <a:ext cx="7613401"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Tree>
    <p:extLst>
      <p:ext uri="{BB962C8B-B14F-4D97-AF65-F5344CB8AC3E}">
        <p14:creationId xmlns:p14="http://schemas.microsoft.com/office/powerpoint/2010/main" val="98902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B8DF669-505E-95FC-E93B-AB671FA14D94}"/>
              </a:ext>
            </a:extLst>
          </p:cNvPr>
          <p:cNvSpPr>
            <a:spLocks noGrp="1"/>
          </p:cNvSpPr>
          <p:nvPr>
            <p:ph type="title" orient="vert"/>
          </p:nvPr>
        </p:nvSpPr>
        <p:spPr>
          <a:xfrm>
            <a:off x="8724899" y="501227"/>
            <a:ext cx="2927101" cy="5675736"/>
          </a:xfrm>
        </p:spPr>
        <p:txBody>
          <a:bodyPr vert="eaVert"/>
          <a:lstStyle/>
          <a:p>
            <a:r>
              <a:rPr lang="fr-CA" dirty="0"/>
              <a:t>Modifier le style du titre</a:t>
            </a:r>
            <a:endParaRPr lang="fr-FR" dirty="0"/>
          </a:p>
        </p:txBody>
      </p:sp>
      <p:sp>
        <p:nvSpPr>
          <p:cNvPr id="3" name="Espace réservé du texte vertical 2">
            <a:extLst>
              <a:ext uri="{FF2B5EF4-FFF2-40B4-BE49-F238E27FC236}">
                <a16:creationId xmlns:a16="http://schemas.microsoft.com/office/drawing/2014/main" id="{3B587BFA-AEAF-4B88-BCFA-51A78E03F46F}"/>
              </a:ext>
            </a:extLst>
          </p:cNvPr>
          <p:cNvSpPr>
            <a:spLocks noGrp="1"/>
          </p:cNvSpPr>
          <p:nvPr>
            <p:ph type="body" orient="vert" idx="1"/>
          </p:nvPr>
        </p:nvSpPr>
        <p:spPr>
          <a:xfrm>
            <a:off x="539999" y="501227"/>
            <a:ext cx="8032501" cy="5675736"/>
          </a:xfrm>
        </p:spPr>
        <p:txBody>
          <a:bodyPr vert="eaVert"/>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7" name="Espace réservé du pied de page 4">
            <a:extLst>
              <a:ext uri="{FF2B5EF4-FFF2-40B4-BE49-F238E27FC236}">
                <a16:creationId xmlns:a16="http://schemas.microsoft.com/office/drawing/2014/main" id="{BA031A3C-317F-ED82-D8F4-4580717971BE}"/>
              </a:ext>
            </a:extLst>
          </p:cNvPr>
          <p:cNvSpPr>
            <a:spLocks noGrp="1"/>
          </p:cNvSpPr>
          <p:nvPr>
            <p:ph type="ftr" sz="quarter" idx="3"/>
          </p:nvPr>
        </p:nvSpPr>
        <p:spPr>
          <a:xfrm>
            <a:off x="539999" y="6356350"/>
            <a:ext cx="7613401"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
        <p:nvSpPr>
          <p:cNvPr id="4" name="ZoneTexte 3">
            <a:extLst>
              <a:ext uri="{FF2B5EF4-FFF2-40B4-BE49-F238E27FC236}">
                <a16:creationId xmlns:a16="http://schemas.microsoft.com/office/drawing/2014/main" id="{6C4C7AC6-AA68-9CA9-9EAB-A083585B2BAB}"/>
              </a:ext>
            </a:extLst>
          </p:cNvPr>
          <p:cNvSpPr txBox="1"/>
          <p:nvPr userDrawn="1"/>
        </p:nvSpPr>
        <p:spPr>
          <a:xfrm>
            <a:off x="539999" y="86684"/>
            <a:ext cx="119227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800" b="1" dirty="0">
                <a:solidFill>
                  <a:schemeClr val="tx1"/>
                </a:solidFill>
              </a:rPr>
              <a:t>ADM 6170-A</a:t>
            </a:r>
          </a:p>
        </p:txBody>
      </p:sp>
    </p:spTree>
    <p:extLst>
      <p:ext uri="{BB962C8B-B14F-4D97-AF65-F5344CB8AC3E}">
        <p14:creationId xmlns:p14="http://schemas.microsoft.com/office/powerpoint/2010/main" val="6028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1B866C2-13F1-3488-6B81-A69F9EBE915E}"/>
              </a:ext>
            </a:extLst>
          </p:cNvPr>
          <p:cNvSpPr>
            <a:spLocks noGrp="1"/>
          </p:cNvSpPr>
          <p:nvPr>
            <p:ph idx="1"/>
          </p:nvPr>
        </p:nvSpPr>
        <p:spPr>
          <a:xfrm>
            <a:off x="539999" y="1825625"/>
            <a:ext cx="11112000" cy="4351338"/>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7" name="Espace réservé du pied de page 4">
            <a:extLst>
              <a:ext uri="{FF2B5EF4-FFF2-40B4-BE49-F238E27FC236}">
                <a16:creationId xmlns:a16="http://schemas.microsoft.com/office/drawing/2014/main" id="{B8192C78-CF53-0F3B-2F20-ED93BC4A4446}"/>
              </a:ext>
            </a:extLst>
          </p:cNvPr>
          <p:cNvSpPr>
            <a:spLocks noGrp="1"/>
          </p:cNvSpPr>
          <p:nvPr>
            <p:ph type="ftr" sz="quarter" idx="3"/>
          </p:nvPr>
        </p:nvSpPr>
        <p:spPr>
          <a:xfrm>
            <a:off x="539999" y="6356350"/>
            <a:ext cx="7613401"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
        <p:nvSpPr>
          <p:cNvPr id="12" name="Titre 11">
            <a:extLst>
              <a:ext uri="{FF2B5EF4-FFF2-40B4-BE49-F238E27FC236}">
                <a16:creationId xmlns:a16="http://schemas.microsoft.com/office/drawing/2014/main" id="{0610BBEC-0F52-DC0A-5A90-B4273FCF4F1C}"/>
              </a:ext>
            </a:extLst>
          </p:cNvPr>
          <p:cNvSpPr>
            <a:spLocks noGrp="1"/>
          </p:cNvSpPr>
          <p:nvPr>
            <p:ph type="title"/>
          </p:nvPr>
        </p:nvSpPr>
        <p:spPr>
          <a:xfrm>
            <a:off x="540000" y="450611"/>
            <a:ext cx="11112000" cy="1240077"/>
          </a:xfrm>
        </p:spPr>
        <p:txBody>
          <a:bodyPr/>
          <a:lstStyle/>
          <a:p>
            <a:r>
              <a:rPr lang="fr-CA"/>
              <a:t>Modifier le style du titre</a:t>
            </a:r>
            <a:endParaRPr lang="fr-FR"/>
          </a:p>
        </p:txBody>
      </p:sp>
    </p:spTree>
    <p:extLst>
      <p:ext uri="{BB962C8B-B14F-4D97-AF65-F5344CB8AC3E}">
        <p14:creationId xmlns:p14="http://schemas.microsoft.com/office/powerpoint/2010/main" val="281907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8CF89-0B4A-7693-2AAA-C89145AE2214}"/>
              </a:ext>
            </a:extLst>
          </p:cNvPr>
          <p:cNvSpPr>
            <a:spLocks noGrp="1"/>
          </p:cNvSpPr>
          <p:nvPr>
            <p:ph type="title"/>
          </p:nvPr>
        </p:nvSpPr>
        <p:spPr>
          <a:xfrm>
            <a:off x="539999" y="1715876"/>
            <a:ext cx="11110134"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A6F1D194-4488-9193-010E-52353CAD7D39}"/>
              </a:ext>
            </a:extLst>
          </p:cNvPr>
          <p:cNvSpPr>
            <a:spLocks noGrp="1"/>
          </p:cNvSpPr>
          <p:nvPr>
            <p:ph type="body" idx="1"/>
          </p:nvPr>
        </p:nvSpPr>
        <p:spPr>
          <a:xfrm>
            <a:off x="539999" y="4589463"/>
            <a:ext cx="11110134"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CA"/>
              <a:t>Cliquez pour modifier les styles du texte du masque</a:t>
            </a:r>
          </a:p>
        </p:txBody>
      </p:sp>
      <p:sp>
        <p:nvSpPr>
          <p:cNvPr id="7" name="Espace réservé du pied de page 4">
            <a:extLst>
              <a:ext uri="{FF2B5EF4-FFF2-40B4-BE49-F238E27FC236}">
                <a16:creationId xmlns:a16="http://schemas.microsoft.com/office/drawing/2014/main" id="{01EE5CFD-DE1A-E4A1-4BAA-715C0795BDBD}"/>
              </a:ext>
            </a:extLst>
          </p:cNvPr>
          <p:cNvSpPr>
            <a:spLocks noGrp="1"/>
          </p:cNvSpPr>
          <p:nvPr>
            <p:ph type="ftr" sz="quarter" idx="3"/>
          </p:nvPr>
        </p:nvSpPr>
        <p:spPr>
          <a:xfrm>
            <a:off x="539999" y="6356350"/>
            <a:ext cx="7613401"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Tree>
    <p:extLst>
      <p:ext uri="{BB962C8B-B14F-4D97-AF65-F5344CB8AC3E}">
        <p14:creationId xmlns:p14="http://schemas.microsoft.com/office/powerpoint/2010/main" val="386495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C5E1CB8-9BBC-1135-CEC2-E1FA1CB7F695}"/>
              </a:ext>
            </a:extLst>
          </p:cNvPr>
          <p:cNvSpPr>
            <a:spLocks noGrp="1"/>
          </p:cNvSpPr>
          <p:nvPr>
            <p:ph sz="half" idx="1"/>
          </p:nvPr>
        </p:nvSpPr>
        <p:spPr>
          <a:xfrm>
            <a:off x="539999" y="1825625"/>
            <a:ext cx="5479801"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4D8CF463-7A97-EB7C-3970-2910559A5A56}"/>
              </a:ext>
            </a:extLst>
          </p:cNvPr>
          <p:cNvSpPr>
            <a:spLocks noGrp="1"/>
          </p:cNvSpPr>
          <p:nvPr>
            <p:ph sz="half" idx="2"/>
          </p:nvPr>
        </p:nvSpPr>
        <p:spPr>
          <a:xfrm>
            <a:off x="6172200" y="1825625"/>
            <a:ext cx="5479800" cy="4351338"/>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8" name="Espace réservé du pied de page 4">
            <a:extLst>
              <a:ext uri="{FF2B5EF4-FFF2-40B4-BE49-F238E27FC236}">
                <a16:creationId xmlns:a16="http://schemas.microsoft.com/office/drawing/2014/main" id="{E944513B-3664-EBC7-1CF5-A696A689389E}"/>
              </a:ext>
            </a:extLst>
          </p:cNvPr>
          <p:cNvSpPr>
            <a:spLocks noGrp="1"/>
          </p:cNvSpPr>
          <p:nvPr>
            <p:ph type="ftr" sz="quarter" idx="3"/>
          </p:nvPr>
        </p:nvSpPr>
        <p:spPr>
          <a:xfrm>
            <a:off x="539999" y="6356350"/>
            <a:ext cx="7613401"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
        <p:nvSpPr>
          <p:cNvPr id="6" name="Titre 5">
            <a:extLst>
              <a:ext uri="{FF2B5EF4-FFF2-40B4-BE49-F238E27FC236}">
                <a16:creationId xmlns:a16="http://schemas.microsoft.com/office/drawing/2014/main" id="{985C8063-B94F-7551-81EF-2EEC4B6F44DD}"/>
              </a:ext>
            </a:extLst>
          </p:cNvPr>
          <p:cNvSpPr>
            <a:spLocks noGrp="1"/>
          </p:cNvSpPr>
          <p:nvPr>
            <p:ph type="title"/>
          </p:nvPr>
        </p:nvSpPr>
        <p:spPr/>
        <p:txBody>
          <a:bodyPr/>
          <a:lstStyle/>
          <a:p>
            <a:r>
              <a:rPr lang="fr-CA"/>
              <a:t>Modifier le style du titre</a:t>
            </a:r>
            <a:endParaRPr lang="fr-FR"/>
          </a:p>
        </p:txBody>
      </p:sp>
    </p:spTree>
    <p:extLst>
      <p:ext uri="{BB962C8B-B14F-4D97-AF65-F5344CB8AC3E}">
        <p14:creationId xmlns:p14="http://schemas.microsoft.com/office/powerpoint/2010/main" val="3021310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F68D581-F8EC-86E9-63A9-1244A7D3AF52}"/>
              </a:ext>
            </a:extLst>
          </p:cNvPr>
          <p:cNvSpPr>
            <a:spLocks noGrp="1"/>
          </p:cNvSpPr>
          <p:nvPr>
            <p:ph type="body" idx="1"/>
          </p:nvPr>
        </p:nvSpPr>
        <p:spPr>
          <a:xfrm>
            <a:off x="540000" y="1804913"/>
            <a:ext cx="54575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a:t>Cliquez pour modifier les styles du texte du masque</a:t>
            </a:r>
          </a:p>
        </p:txBody>
      </p:sp>
      <p:sp>
        <p:nvSpPr>
          <p:cNvPr id="4" name="Espace réservé du contenu 3">
            <a:extLst>
              <a:ext uri="{FF2B5EF4-FFF2-40B4-BE49-F238E27FC236}">
                <a16:creationId xmlns:a16="http://schemas.microsoft.com/office/drawing/2014/main" id="{B32D26D2-7B6C-3BDD-5F63-ECD1CC0D28BE}"/>
              </a:ext>
            </a:extLst>
          </p:cNvPr>
          <p:cNvSpPr>
            <a:spLocks noGrp="1"/>
          </p:cNvSpPr>
          <p:nvPr>
            <p:ph sz="half" idx="2"/>
          </p:nvPr>
        </p:nvSpPr>
        <p:spPr>
          <a:xfrm>
            <a:off x="540000" y="2628825"/>
            <a:ext cx="5457576" cy="3684588"/>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du texte 4">
            <a:extLst>
              <a:ext uri="{FF2B5EF4-FFF2-40B4-BE49-F238E27FC236}">
                <a16:creationId xmlns:a16="http://schemas.microsoft.com/office/drawing/2014/main" id="{14F3694B-60FB-93D0-70DB-2AEE9BE013BF}"/>
              </a:ext>
            </a:extLst>
          </p:cNvPr>
          <p:cNvSpPr>
            <a:spLocks noGrp="1"/>
          </p:cNvSpPr>
          <p:nvPr>
            <p:ph type="body" sz="quarter" idx="3"/>
          </p:nvPr>
        </p:nvSpPr>
        <p:spPr>
          <a:xfrm>
            <a:off x="6172199" y="1804913"/>
            <a:ext cx="54797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5C1CB58A-3D23-41D3-BF03-40AAE3E3396C}"/>
              </a:ext>
            </a:extLst>
          </p:cNvPr>
          <p:cNvSpPr>
            <a:spLocks noGrp="1"/>
          </p:cNvSpPr>
          <p:nvPr>
            <p:ph sz="quarter" idx="4"/>
          </p:nvPr>
        </p:nvSpPr>
        <p:spPr>
          <a:xfrm>
            <a:off x="6172200" y="2628825"/>
            <a:ext cx="5479800" cy="3684588"/>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10" name="Espace réservé du pied de page 4">
            <a:extLst>
              <a:ext uri="{FF2B5EF4-FFF2-40B4-BE49-F238E27FC236}">
                <a16:creationId xmlns:a16="http://schemas.microsoft.com/office/drawing/2014/main" id="{8F90C57D-E356-B6A1-4A4B-F3854043BDB6}"/>
              </a:ext>
            </a:extLst>
          </p:cNvPr>
          <p:cNvSpPr>
            <a:spLocks noGrp="1"/>
          </p:cNvSpPr>
          <p:nvPr>
            <p:ph type="ftr" sz="quarter" idx="10"/>
          </p:nvPr>
        </p:nvSpPr>
        <p:spPr>
          <a:xfrm>
            <a:off x="539999" y="6356350"/>
            <a:ext cx="7613401"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
        <p:nvSpPr>
          <p:cNvPr id="9" name="Titre 8">
            <a:extLst>
              <a:ext uri="{FF2B5EF4-FFF2-40B4-BE49-F238E27FC236}">
                <a16:creationId xmlns:a16="http://schemas.microsoft.com/office/drawing/2014/main" id="{CFB034F9-F3B6-A683-492B-5483C80A5F53}"/>
              </a:ext>
            </a:extLst>
          </p:cNvPr>
          <p:cNvSpPr>
            <a:spLocks noGrp="1"/>
          </p:cNvSpPr>
          <p:nvPr>
            <p:ph type="title"/>
          </p:nvPr>
        </p:nvSpPr>
        <p:spPr/>
        <p:txBody>
          <a:bodyPr/>
          <a:lstStyle/>
          <a:p>
            <a:r>
              <a:rPr lang="fr-CA"/>
              <a:t>Modifier le style du titre</a:t>
            </a:r>
            <a:endParaRPr lang="fr-FR"/>
          </a:p>
        </p:txBody>
      </p:sp>
    </p:spTree>
    <p:extLst>
      <p:ext uri="{BB962C8B-B14F-4D97-AF65-F5344CB8AC3E}">
        <p14:creationId xmlns:p14="http://schemas.microsoft.com/office/powerpoint/2010/main" val="300150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E8893A-BA86-80A6-87B6-9D96213E58E3}"/>
              </a:ext>
            </a:extLst>
          </p:cNvPr>
          <p:cNvSpPr>
            <a:spLocks noGrp="1"/>
          </p:cNvSpPr>
          <p:nvPr>
            <p:ph type="title"/>
          </p:nvPr>
        </p:nvSpPr>
        <p:spPr/>
        <p:txBody>
          <a:bodyPr/>
          <a:lstStyle/>
          <a:p>
            <a:r>
              <a:rPr lang="fr-CA"/>
              <a:t>Modifier le style du titre</a:t>
            </a:r>
            <a:endParaRPr lang="fr-FR"/>
          </a:p>
        </p:txBody>
      </p:sp>
      <p:sp>
        <p:nvSpPr>
          <p:cNvPr id="6" name="Espace réservé du pied de page 4">
            <a:extLst>
              <a:ext uri="{FF2B5EF4-FFF2-40B4-BE49-F238E27FC236}">
                <a16:creationId xmlns:a16="http://schemas.microsoft.com/office/drawing/2014/main" id="{54041047-2859-88E9-583A-EBA80EEB0B90}"/>
              </a:ext>
            </a:extLst>
          </p:cNvPr>
          <p:cNvSpPr>
            <a:spLocks noGrp="1"/>
          </p:cNvSpPr>
          <p:nvPr>
            <p:ph type="ftr" sz="quarter" idx="3"/>
          </p:nvPr>
        </p:nvSpPr>
        <p:spPr>
          <a:xfrm>
            <a:off x="539999" y="6356350"/>
            <a:ext cx="7613401"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Tree>
    <p:extLst>
      <p:ext uri="{BB962C8B-B14F-4D97-AF65-F5344CB8AC3E}">
        <p14:creationId xmlns:p14="http://schemas.microsoft.com/office/powerpoint/2010/main" val="136385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CBF123C7-B0FB-7F51-6E0B-255BE2BB3955}"/>
              </a:ext>
            </a:extLst>
          </p:cNvPr>
          <p:cNvSpPr>
            <a:spLocks noGrp="1"/>
          </p:cNvSpPr>
          <p:nvPr>
            <p:ph type="ftr" sz="quarter" idx="3"/>
          </p:nvPr>
        </p:nvSpPr>
        <p:spPr>
          <a:xfrm>
            <a:off x="539999" y="6363123"/>
            <a:ext cx="7613401"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Tree>
    <p:extLst>
      <p:ext uri="{BB962C8B-B14F-4D97-AF65-F5344CB8AC3E}">
        <p14:creationId xmlns:p14="http://schemas.microsoft.com/office/powerpoint/2010/main" val="1804835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F4A72-9F2F-7CD8-CDAD-975A87C09F26}"/>
              </a:ext>
            </a:extLst>
          </p:cNvPr>
          <p:cNvSpPr>
            <a:spLocks noGrp="1"/>
          </p:cNvSpPr>
          <p:nvPr>
            <p:ph type="title"/>
          </p:nvPr>
        </p:nvSpPr>
        <p:spPr>
          <a:xfrm>
            <a:off x="540000" y="457200"/>
            <a:ext cx="4232026"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F4AA473E-B078-8044-FC17-D24019CE3C7D}"/>
              </a:ext>
            </a:extLst>
          </p:cNvPr>
          <p:cNvSpPr>
            <a:spLocks noGrp="1"/>
          </p:cNvSpPr>
          <p:nvPr>
            <p:ph idx="1"/>
          </p:nvPr>
        </p:nvSpPr>
        <p:spPr>
          <a:xfrm>
            <a:off x="5183188" y="987425"/>
            <a:ext cx="64688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u texte 3">
            <a:extLst>
              <a:ext uri="{FF2B5EF4-FFF2-40B4-BE49-F238E27FC236}">
                <a16:creationId xmlns:a16="http://schemas.microsoft.com/office/drawing/2014/main" id="{A9DA1DDA-AF12-B23D-0B8F-0796282D54AB}"/>
              </a:ext>
            </a:extLst>
          </p:cNvPr>
          <p:cNvSpPr>
            <a:spLocks noGrp="1"/>
          </p:cNvSpPr>
          <p:nvPr>
            <p:ph type="body" sz="half" idx="2"/>
          </p:nvPr>
        </p:nvSpPr>
        <p:spPr>
          <a:xfrm>
            <a:off x="540000" y="2057400"/>
            <a:ext cx="423202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8" name="Espace réservé du pied de page 4">
            <a:extLst>
              <a:ext uri="{FF2B5EF4-FFF2-40B4-BE49-F238E27FC236}">
                <a16:creationId xmlns:a16="http://schemas.microsoft.com/office/drawing/2014/main" id="{653F1A80-0A2E-4013-C4A2-2EED53A0E392}"/>
              </a:ext>
            </a:extLst>
          </p:cNvPr>
          <p:cNvSpPr>
            <a:spLocks noGrp="1"/>
          </p:cNvSpPr>
          <p:nvPr>
            <p:ph type="ftr" sz="quarter" idx="3"/>
          </p:nvPr>
        </p:nvSpPr>
        <p:spPr>
          <a:xfrm>
            <a:off x="539999" y="6356350"/>
            <a:ext cx="7613401"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Tree>
    <p:extLst>
      <p:ext uri="{BB962C8B-B14F-4D97-AF65-F5344CB8AC3E}">
        <p14:creationId xmlns:p14="http://schemas.microsoft.com/office/powerpoint/2010/main" val="2388577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29FFD-B8C8-A72F-976F-B69CB942793A}"/>
              </a:ext>
            </a:extLst>
          </p:cNvPr>
          <p:cNvSpPr>
            <a:spLocks noGrp="1"/>
          </p:cNvSpPr>
          <p:nvPr>
            <p:ph type="title"/>
          </p:nvPr>
        </p:nvSpPr>
        <p:spPr>
          <a:xfrm>
            <a:off x="540000" y="457200"/>
            <a:ext cx="4232026" cy="1600200"/>
          </a:xfrm>
        </p:spPr>
        <p:txBody>
          <a:bodyPr anchor="b"/>
          <a:lstStyle>
            <a:lvl1pPr>
              <a:defRPr sz="3200"/>
            </a:lvl1pPr>
          </a:lstStyle>
          <a:p>
            <a:r>
              <a:rPr lang="fr-CA" dirty="0"/>
              <a:t>Modifier le style du titre</a:t>
            </a:r>
            <a:endParaRPr lang="fr-FR" dirty="0"/>
          </a:p>
        </p:txBody>
      </p:sp>
      <p:sp>
        <p:nvSpPr>
          <p:cNvPr id="3" name="Espace réservé pour une image  2">
            <a:extLst>
              <a:ext uri="{FF2B5EF4-FFF2-40B4-BE49-F238E27FC236}">
                <a16:creationId xmlns:a16="http://schemas.microsoft.com/office/drawing/2014/main" id="{547673B3-DC0B-73A8-8D09-C125F368EB84}"/>
              </a:ext>
            </a:extLst>
          </p:cNvPr>
          <p:cNvSpPr>
            <a:spLocks noGrp="1"/>
          </p:cNvSpPr>
          <p:nvPr>
            <p:ph type="pic" idx="1"/>
          </p:nvPr>
        </p:nvSpPr>
        <p:spPr>
          <a:xfrm>
            <a:off x="5183188" y="987425"/>
            <a:ext cx="64688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48DFC78-C6E3-9B62-BC28-C78503BCE510}"/>
              </a:ext>
            </a:extLst>
          </p:cNvPr>
          <p:cNvSpPr>
            <a:spLocks noGrp="1"/>
          </p:cNvSpPr>
          <p:nvPr>
            <p:ph type="body" sz="half" idx="2"/>
          </p:nvPr>
        </p:nvSpPr>
        <p:spPr>
          <a:xfrm>
            <a:off x="540000" y="2057400"/>
            <a:ext cx="423202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8" name="Espace réservé du pied de page 4">
            <a:extLst>
              <a:ext uri="{FF2B5EF4-FFF2-40B4-BE49-F238E27FC236}">
                <a16:creationId xmlns:a16="http://schemas.microsoft.com/office/drawing/2014/main" id="{7B65B867-7618-8444-A721-174ECE250BA7}"/>
              </a:ext>
            </a:extLst>
          </p:cNvPr>
          <p:cNvSpPr>
            <a:spLocks noGrp="1"/>
          </p:cNvSpPr>
          <p:nvPr>
            <p:ph type="ftr" sz="quarter" idx="3"/>
          </p:nvPr>
        </p:nvSpPr>
        <p:spPr>
          <a:xfrm>
            <a:off x="539999" y="6356350"/>
            <a:ext cx="7613401"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spTree>
    <p:extLst>
      <p:ext uri="{BB962C8B-B14F-4D97-AF65-F5344CB8AC3E}">
        <p14:creationId xmlns:p14="http://schemas.microsoft.com/office/powerpoint/2010/main" val="2568137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D83E155-50C8-0ECD-AEBF-C663D4C9F75B}"/>
              </a:ext>
            </a:extLst>
          </p:cNvPr>
          <p:cNvPicPr>
            <a:picLocks/>
          </p:cNvPicPr>
          <p:nvPr userDrawn="1"/>
        </p:nvPicPr>
        <p:blipFill>
          <a:blip r:embed="rId13"/>
          <a:stretch>
            <a:fillRect/>
          </a:stretch>
        </p:blipFill>
        <p:spPr>
          <a:xfrm>
            <a:off x="0" y="0"/>
            <a:ext cx="12193200" cy="360000"/>
          </a:xfrm>
          <a:prstGeom prst="rect">
            <a:avLst/>
          </a:prstGeom>
        </p:spPr>
      </p:pic>
      <p:sp>
        <p:nvSpPr>
          <p:cNvPr id="2" name="Espace réservé du titre 1">
            <a:extLst>
              <a:ext uri="{FF2B5EF4-FFF2-40B4-BE49-F238E27FC236}">
                <a16:creationId xmlns:a16="http://schemas.microsoft.com/office/drawing/2014/main" id="{E7B9644C-AD73-1D8B-4400-9D9C24E0DE15}"/>
              </a:ext>
            </a:extLst>
          </p:cNvPr>
          <p:cNvSpPr>
            <a:spLocks noGrp="1"/>
          </p:cNvSpPr>
          <p:nvPr>
            <p:ph type="title"/>
          </p:nvPr>
        </p:nvSpPr>
        <p:spPr>
          <a:xfrm>
            <a:off x="539999" y="450611"/>
            <a:ext cx="11112001" cy="1240077"/>
          </a:xfrm>
          <a:prstGeom prst="rect">
            <a:avLst/>
          </a:prstGeom>
        </p:spPr>
        <p:txBody>
          <a:bodyPr vert="horz" lIns="91440" tIns="45720" rIns="91440" bIns="45720" rtlCol="0" anchor="ctr">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11DED97-7CED-6583-3E03-BFD2B28B14EE}"/>
              </a:ext>
            </a:extLst>
          </p:cNvPr>
          <p:cNvSpPr>
            <a:spLocks noGrp="1"/>
          </p:cNvSpPr>
          <p:nvPr>
            <p:ph type="body" idx="1"/>
          </p:nvPr>
        </p:nvSpPr>
        <p:spPr>
          <a:xfrm>
            <a:off x="540000" y="1825625"/>
            <a:ext cx="11112000" cy="4351338"/>
          </a:xfrm>
          <a:prstGeom prst="rect">
            <a:avLst/>
          </a:prstGeom>
        </p:spPr>
        <p:txBody>
          <a:bodyPr vert="horz" lIns="91440" tIns="45720" rIns="91440" bIns="4572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du pied de page 4">
            <a:extLst>
              <a:ext uri="{FF2B5EF4-FFF2-40B4-BE49-F238E27FC236}">
                <a16:creationId xmlns:a16="http://schemas.microsoft.com/office/drawing/2014/main" id="{428454FE-7BE3-CB10-E859-B950A44182C3}"/>
              </a:ext>
            </a:extLst>
          </p:cNvPr>
          <p:cNvSpPr>
            <a:spLocks noGrp="1"/>
          </p:cNvSpPr>
          <p:nvPr>
            <p:ph type="ftr" sz="quarter" idx="3"/>
          </p:nvPr>
        </p:nvSpPr>
        <p:spPr>
          <a:xfrm>
            <a:off x="540000" y="6356350"/>
            <a:ext cx="7686040" cy="365125"/>
          </a:xfrm>
          <a:prstGeom prst="rect">
            <a:avLst/>
          </a:prstGeom>
        </p:spPr>
        <p:txBody>
          <a:bodyPr vert="horz" lIns="91440" tIns="45720" rIns="91440" bIns="45720" rtlCol="0" anchor="ctr"/>
          <a:lstStyle>
            <a:lvl1pPr algn="l">
              <a:defRPr sz="900">
                <a:solidFill>
                  <a:schemeClr val="tx1"/>
                </a:solidFill>
                <a:latin typeface="+mn-lt"/>
              </a:defRPr>
            </a:lvl1pPr>
          </a:lstStyle>
          <a:p>
            <a:r>
              <a:rPr lang="fr-CA" dirty="0">
                <a:highlight>
                  <a:srgbClr val="FFFFFF"/>
                </a:highlight>
              </a:rPr>
              <a:t>© Université TÉLUQ, 2024. Tous droits réservés.</a:t>
            </a:r>
            <a:endParaRPr lang="fr-FR" dirty="0"/>
          </a:p>
        </p:txBody>
      </p:sp>
      <p:pic>
        <p:nvPicPr>
          <p:cNvPr id="7" name="Image 6">
            <a:extLst>
              <a:ext uri="{FF2B5EF4-FFF2-40B4-BE49-F238E27FC236}">
                <a16:creationId xmlns:a16="http://schemas.microsoft.com/office/drawing/2014/main" id="{8DB18F51-877D-31A8-A627-0946E4A991A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89288" y="6260624"/>
            <a:ext cx="862712" cy="460851"/>
          </a:xfrm>
          <a:prstGeom prst="rect">
            <a:avLst/>
          </a:prstGeom>
        </p:spPr>
      </p:pic>
      <p:sp>
        <p:nvSpPr>
          <p:cNvPr id="10" name="ZoneTexte 9">
            <a:extLst>
              <a:ext uri="{FF2B5EF4-FFF2-40B4-BE49-F238E27FC236}">
                <a16:creationId xmlns:a16="http://schemas.microsoft.com/office/drawing/2014/main" id="{32DD345F-D0A3-3BB3-DC43-219DC97132C2}"/>
              </a:ext>
            </a:extLst>
          </p:cNvPr>
          <p:cNvSpPr txBox="1"/>
          <p:nvPr userDrawn="1"/>
        </p:nvSpPr>
        <p:spPr>
          <a:xfrm>
            <a:off x="539999" y="79911"/>
            <a:ext cx="119227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800" b="1" dirty="0">
                <a:solidFill>
                  <a:schemeClr val="tx1"/>
                </a:solidFill>
              </a:rPr>
              <a:t>ADM 6170-A</a:t>
            </a:r>
          </a:p>
        </p:txBody>
      </p:sp>
    </p:spTree>
    <p:extLst>
      <p:ext uri="{BB962C8B-B14F-4D97-AF65-F5344CB8AC3E}">
        <p14:creationId xmlns:p14="http://schemas.microsoft.com/office/powerpoint/2010/main" val="4149206975"/>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2.mp4"/><Relationship Id="rId7" Type="http://schemas.openxmlformats.org/officeDocument/2006/relationships/image" Target="../media/image9.png"/><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2.xml"/><Relationship Id="rId10" Type="http://schemas.openxmlformats.org/officeDocument/2006/relationships/image" Target="../media/image12.jpeg"/><Relationship Id="rId4" Type="http://schemas.openxmlformats.org/officeDocument/2006/relationships/slideLayout" Target="../slideLayouts/slideLayout4.xm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eg"/><Relationship Id="rId3" Type="http://schemas.openxmlformats.org/officeDocument/2006/relationships/video" Target="../media/media3.mp4"/><Relationship Id="rId7" Type="http://schemas.openxmlformats.org/officeDocument/2006/relationships/image" Target="../media/image15.png"/><Relationship Id="rId12" Type="http://schemas.openxmlformats.org/officeDocument/2006/relationships/image" Target="../media/image20.jpeg"/><Relationship Id="rId2" Type="http://schemas.microsoft.com/office/2007/relationships/media" Target="../media/media3.mp4"/><Relationship Id="rId1" Type="http://schemas.openxmlformats.org/officeDocument/2006/relationships/tags" Target="../tags/tag3.xml"/><Relationship Id="rId6" Type="http://schemas.openxmlformats.org/officeDocument/2006/relationships/image" Target="../media/image14.png"/><Relationship Id="rId11" Type="http://schemas.openxmlformats.org/officeDocument/2006/relationships/image" Target="../media/image19.emf"/><Relationship Id="rId5" Type="http://schemas.openxmlformats.org/officeDocument/2006/relationships/notesSlide" Target="../notesSlides/notesSlide3.xml"/><Relationship Id="rId15" Type="http://schemas.openxmlformats.org/officeDocument/2006/relationships/image" Target="../media/image23.png"/><Relationship Id="rId10" Type="http://schemas.openxmlformats.org/officeDocument/2006/relationships/image" Target="../media/image18.jpg"/><Relationship Id="rId4" Type="http://schemas.openxmlformats.org/officeDocument/2006/relationships/slideLayout" Target="../slideLayouts/slideLayout2.xml"/><Relationship Id="rId9" Type="http://schemas.openxmlformats.org/officeDocument/2006/relationships/image" Target="../media/image17.jpe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video" Target="../media/media4.mp4"/><Relationship Id="rId7" Type="http://schemas.openxmlformats.org/officeDocument/2006/relationships/image" Target="../media/image25.png"/><Relationship Id="rId2" Type="http://schemas.microsoft.com/office/2007/relationships/media" Target="../media/media4.mp4"/><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crego.u-bourgogne.fr/equipe/filser-marc/" TargetMode="External"/><Relationship Id="rId13" Type="http://schemas.openxmlformats.org/officeDocument/2006/relationships/hyperlink" Target="https://www.freepik.com/free-vector/girl-graduation-day-concept-illustration_37510431.htm" TargetMode="External"/><Relationship Id="rId3" Type="http://schemas.openxmlformats.org/officeDocument/2006/relationships/slideLayout" Target="../slideLayouts/slideLayout2.xml"/><Relationship Id="rId7" Type="http://schemas.openxmlformats.org/officeDocument/2006/relationships/hyperlink" Target="https://pixabay.com/fr/vectors/cha%C3%AEne-cass%C3%A9-relier-libert%C3%A9-297842/" TargetMode="External"/><Relationship Id="rId12" Type="http://schemas.openxmlformats.org/officeDocument/2006/relationships/hyperlink" Target="https://www.istockphoto.com/fr/vectoriel/surr%C3%A9aliste-photographe-gm96634583-7497417" TargetMode="External"/><Relationship Id="rId2" Type="http://schemas.openxmlformats.org/officeDocument/2006/relationships/video" Target="../media/media5.mp4"/><Relationship Id="rId16" Type="http://schemas.openxmlformats.org/officeDocument/2006/relationships/image" Target="../media/image27.png"/><Relationship Id="rId1" Type="http://schemas.microsoft.com/office/2007/relationships/media" Target="../media/media5.mp4"/><Relationship Id="rId6" Type="http://schemas.openxmlformats.org/officeDocument/2006/relationships/hyperlink" Target="https://www.istockphoto.com/fr/vectoriel/joyeux-anniversaire-ann%C3%A9es-35-anniversaire-de-lanniversaire-bougie-sous-forme-gm1463871626-496750341" TargetMode="External"/><Relationship Id="rId11" Type="http://schemas.openxmlformats.org/officeDocument/2006/relationships/hyperlink" Target="https://matangi.fr/retrouver-le-sens-de-son-travail-en-periode-dincertitude/" TargetMode="External"/><Relationship Id="rId5" Type="http://schemas.openxmlformats.org/officeDocument/2006/relationships/hyperlink" Target="https://fr.pngtree.com/freepng/financial-loss_8562565.html" TargetMode="External"/><Relationship Id="rId15" Type="http://schemas.openxmlformats.org/officeDocument/2006/relationships/hyperlink" Target="https://fr.freepik.com/vecteurs-premium/femme-fatiguee-travailler-dur-endormie-au-travail_13460283.htm" TargetMode="External"/><Relationship Id="rId10" Type="http://schemas.openxmlformats.org/officeDocument/2006/relationships/hyperlink" Target="https://www.shutterstock.com/fr/image-vector/female-student-vector-woman-character-person-2430423839" TargetMode="External"/><Relationship Id="rId4" Type="http://schemas.openxmlformats.org/officeDocument/2006/relationships/notesSlide" Target="../notesSlides/notesSlide5.xml"/><Relationship Id="rId9" Type="http://schemas.openxmlformats.org/officeDocument/2006/relationships/hyperlink" Target="https://pixabay.com/fr/vectors/succ%C3%A8s-investissement-entreprise-6917397/" TargetMode="External"/><Relationship Id="rId14" Type="http://schemas.openxmlformats.org/officeDocument/2006/relationships/hyperlink" Target="https://www.freepik.com/free-vector/shopping-bag-with-electronic-commerce-icons_4877347.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CE4636AA-A791-7132-125C-E4C676C0589B}"/>
              </a:ext>
            </a:extLst>
          </p:cNvPr>
          <p:cNvPicPr>
            <a:picLocks noChangeAspect="1"/>
          </p:cNvPicPr>
          <p:nvPr/>
        </p:nvPicPr>
        <p:blipFill>
          <a:blip r:embed="rId6"/>
          <a:srcRect l="5488" r="23010" b="-3"/>
          <a:stretch/>
        </p:blipFill>
        <p:spPr>
          <a:xfrm>
            <a:off x="308371" y="1423686"/>
            <a:ext cx="3809278" cy="380927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6" name="Image 15">
            <a:extLst>
              <a:ext uri="{FF2B5EF4-FFF2-40B4-BE49-F238E27FC236}">
                <a16:creationId xmlns:a16="http://schemas.microsoft.com/office/drawing/2014/main" id="{90DEBD31-23AE-2F5B-58D5-49B5A7585115}"/>
              </a:ext>
            </a:extLst>
          </p:cNvPr>
          <p:cNvPicPr>
            <a:picLocks noChangeAspect="1"/>
          </p:cNvPicPr>
          <p:nvPr/>
        </p:nvPicPr>
        <p:blipFill>
          <a:blip r:embed="rId7"/>
          <a:srcRect l="9832" r="10170" b="2"/>
          <a:stretch/>
        </p:blipFill>
        <p:spPr>
          <a:xfrm>
            <a:off x="4346098" y="1130129"/>
            <a:ext cx="2033445" cy="203344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0" name="Image 19">
            <a:extLst>
              <a:ext uri="{FF2B5EF4-FFF2-40B4-BE49-F238E27FC236}">
                <a16:creationId xmlns:a16="http://schemas.microsoft.com/office/drawing/2014/main" id="{9BC88C6E-1355-BBF6-2946-92E8ABF23075}"/>
              </a:ext>
            </a:extLst>
          </p:cNvPr>
          <p:cNvPicPr>
            <a:picLocks noChangeAspect="1"/>
          </p:cNvPicPr>
          <p:nvPr/>
        </p:nvPicPr>
        <p:blipFill>
          <a:blip r:embed="rId8"/>
          <a:srcRect r="-8" b="-8"/>
          <a:stretch/>
        </p:blipFill>
        <p:spPr>
          <a:xfrm>
            <a:off x="4117649" y="350213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8" name="Image 17">
            <a:extLst>
              <a:ext uri="{FF2B5EF4-FFF2-40B4-BE49-F238E27FC236}">
                <a16:creationId xmlns:a16="http://schemas.microsoft.com/office/drawing/2014/main" id="{4253D071-CE89-0E07-D04F-6D650D84A4D8}"/>
              </a:ext>
            </a:extLst>
          </p:cNvPr>
          <p:cNvPicPr>
            <a:picLocks noChangeAspect="1"/>
          </p:cNvPicPr>
          <p:nvPr/>
        </p:nvPicPr>
        <p:blipFill>
          <a:blip r:embed="rId9"/>
          <a:srcRect l="8080" r="19942" b="2"/>
          <a:stretch/>
        </p:blipFill>
        <p:spPr>
          <a:xfrm>
            <a:off x="6379543" y="2018576"/>
            <a:ext cx="3214388" cy="321438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8" name="Espace réservé du pied de page 7">
            <a:extLst>
              <a:ext uri="{FF2B5EF4-FFF2-40B4-BE49-F238E27FC236}">
                <a16:creationId xmlns:a16="http://schemas.microsoft.com/office/drawing/2014/main" id="{31118A97-D999-6E1A-DB2A-16912413FAA6}"/>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dirty="0">
                <a:solidFill>
                  <a:schemeClr val="tx1">
                    <a:tint val="75000"/>
                  </a:schemeClr>
                </a:solidFill>
                <a:latin typeface="+mn-lt"/>
                <a:ea typeface="+mn-ea"/>
                <a:cs typeface="+mn-cs"/>
              </a:rPr>
              <a:t>© Université TÉLUQ, 2024. Tous droits réservés.</a:t>
            </a:r>
          </a:p>
        </p:txBody>
      </p:sp>
      <p:pic>
        <p:nvPicPr>
          <p:cNvPr id="3" name="Vidéo 2">
            <a:extLst>
              <a:ext uri="{FF2B5EF4-FFF2-40B4-BE49-F238E27FC236}">
                <a16:creationId xmlns:a16="http://schemas.microsoft.com/office/drawing/2014/main" id="{92DCFD60-90FC-3ABF-7255-E90484BA5C0A}"/>
              </a:ext>
            </a:extLst>
          </p:cNvPr>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0"/>
          <a:srcRect l="21875" r="21875"/>
          <a:stretch>
            <a:fillRect/>
          </a:stretch>
        </p:blipFill>
        <p:spPr>
          <a:xfrm>
            <a:off x="10007149" y="823637"/>
            <a:ext cx="2057400" cy="2057400"/>
          </a:xfrm>
          <a:prstGeom prst="ellipse">
            <a:avLst/>
          </a:prstGeom>
        </p:spPr>
      </p:pic>
    </p:spTree>
    <p:custDataLst>
      <p:tags r:id="rId1"/>
    </p:custDataLst>
    <p:extLst>
      <p:ext uri="{BB962C8B-B14F-4D97-AF65-F5344CB8AC3E}">
        <p14:creationId xmlns:p14="http://schemas.microsoft.com/office/powerpoint/2010/main" val="3523266733"/>
      </p:ext>
    </p:extLst>
  </p:cSld>
  <p:clrMapOvr>
    <a:masterClrMapping/>
  </p:clrMapOvr>
  <mc:AlternateContent xmlns:mc="http://schemas.openxmlformats.org/markup-compatibility/2006">
    <mc:Choice xmlns:p14="http://schemas.microsoft.com/office/powerpoint/2010/main" Requires="p14">
      <p:transition spd="slow" p14:dur="800" advTm="23831">
        <p:circle/>
      </p:transition>
    </mc:Choice>
    <mc:Fallback>
      <p:transition spd="slow" advTm="2383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80">
                                          <p:stCondLst>
                                            <p:cond delay="0"/>
                                          </p:stCondLst>
                                        </p:cTn>
                                        <p:tgtEl>
                                          <p:spTgt spid="14"/>
                                        </p:tgtEl>
                                      </p:cBhvr>
                                    </p:animEffect>
                                    <p:anim calcmode="lin" valueType="num">
                                      <p:cBhvr>
                                        <p:cTn id="1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 dur="26">
                                          <p:stCondLst>
                                            <p:cond delay="650"/>
                                          </p:stCondLst>
                                        </p:cTn>
                                        <p:tgtEl>
                                          <p:spTgt spid="14"/>
                                        </p:tgtEl>
                                      </p:cBhvr>
                                      <p:to x="100000" y="60000"/>
                                    </p:animScale>
                                    <p:animScale>
                                      <p:cBhvr>
                                        <p:cTn id="18" dur="166" decel="50000">
                                          <p:stCondLst>
                                            <p:cond delay="676"/>
                                          </p:stCondLst>
                                        </p:cTn>
                                        <p:tgtEl>
                                          <p:spTgt spid="14"/>
                                        </p:tgtEl>
                                      </p:cBhvr>
                                      <p:to x="100000" y="100000"/>
                                    </p:animScale>
                                    <p:animScale>
                                      <p:cBhvr>
                                        <p:cTn id="19" dur="26">
                                          <p:stCondLst>
                                            <p:cond delay="1312"/>
                                          </p:stCondLst>
                                        </p:cTn>
                                        <p:tgtEl>
                                          <p:spTgt spid="14"/>
                                        </p:tgtEl>
                                      </p:cBhvr>
                                      <p:to x="100000" y="80000"/>
                                    </p:animScale>
                                    <p:animScale>
                                      <p:cBhvr>
                                        <p:cTn id="20" dur="166" decel="50000">
                                          <p:stCondLst>
                                            <p:cond delay="1338"/>
                                          </p:stCondLst>
                                        </p:cTn>
                                        <p:tgtEl>
                                          <p:spTgt spid="14"/>
                                        </p:tgtEl>
                                      </p:cBhvr>
                                      <p:to x="100000" y="100000"/>
                                    </p:animScale>
                                    <p:animScale>
                                      <p:cBhvr>
                                        <p:cTn id="21" dur="26">
                                          <p:stCondLst>
                                            <p:cond delay="1642"/>
                                          </p:stCondLst>
                                        </p:cTn>
                                        <p:tgtEl>
                                          <p:spTgt spid="14"/>
                                        </p:tgtEl>
                                      </p:cBhvr>
                                      <p:to x="100000" y="90000"/>
                                    </p:animScale>
                                    <p:animScale>
                                      <p:cBhvr>
                                        <p:cTn id="22" dur="166" decel="50000">
                                          <p:stCondLst>
                                            <p:cond delay="1668"/>
                                          </p:stCondLst>
                                        </p:cTn>
                                        <p:tgtEl>
                                          <p:spTgt spid="14"/>
                                        </p:tgtEl>
                                      </p:cBhvr>
                                      <p:to x="100000" y="100000"/>
                                    </p:animScale>
                                    <p:animScale>
                                      <p:cBhvr>
                                        <p:cTn id="23" dur="26">
                                          <p:stCondLst>
                                            <p:cond delay="1808"/>
                                          </p:stCondLst>
                                        </p:cTn>
                                        <p:tgtEl>
                                          <p:spTgt spid="14"/>
                                        </p:tgtEl>
                                      </p:cBhvr>
                                      <p:to x="100000" y="95000"/>
                                    </p:animScale>
                                    <p:animScale>
                                      <p:cBhvr>
                                        <p:cTn id="24" dur="166" decel="50000">
                                          <p:stCondLst>
                                            <p:cond delay="1834"/>
                                          </p:stCondLst>
                                        </p:cTn>
                                        <p:tgtEl>
                                          <p:spTgt spid="1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400" decel="100000"/>
                                        <p:tgtEl>
                                          <p:spTgt spid="16"/>
                                        </p:tgtEl>
                                      </p:cBhvr>
                                    </p:animEffect>
                                    <p:anim calcmode="lin" valueType="num">
                                      <p:cBhvr>
                                        <p:cTn id="30" dur="400" decel="100000" fill="hold"/>
                                        <p:tgtEl>
                                          <p:spTgt spid="16"/>
                                        </p:tgtEl>
                                        <p:attrNameLst>
                                          <p:attrName>style.rotation</p:attrName>
                                        </p:attrNameLst>
                                      </p:cBhvr>
                                      <p:tavLst>
                                        <p:tav tm="0">
                                          <p:val>
                                            <p:fltVal val="-90"/>
                                          </p:val>
                                        </p:tav>
                                        <p:tav tm="100000">
                                          <p:val>
                                            <p:fltVal val="0"/>
                                          </p:val>
                                        </p:tav>
                                      </p:tavLst>
                                    </p:anim>
                                    <p:anim calcmode="lin" valueType="num">
                                      <p:cBhvr>
                                        <p:cTn id="31" dur="400" decel="100000" fill="hold"/>
                                        <p:tgtEl>
                                          <p:spTgt spid="16"/>
                                        </p:tgtEl>
                                        <p:attrNameLst>
                                          <p:attrName>ppt_x</p:attrName>
                                        </p:attrNameLst>
                                      </p:cBhvr>
                                      <p:tavLst>
                                        <p:tav tm="0">
                                          <p:val>
                                            <p:strVal val="#ppt_x+0.4"/>
                                          </p:val>
                                        </p:tav>
                                        <p:tav tm="100000">
                                          <p:val>
                                            <p:strVal val="#ppt_x-0.05"/>
                                          </p:val>
                                        </p:tav>
                                      </p:tavLst>
                                    </p:anim>
                                    <p:anim calcmode="lin" valueType="num">
                                      <p:cBhvr>
                                        <p:cTn id="32" dur="400" decel="100000" fill="hold"/>
                                        <p:tgtEl>
                                          <p:spTgt spid="16"/>
                                        </p:tgtEl>
                                        <p:attrNameLst>
                                          <p:attrName>ppt_y</p:attrName>
                                        </p:attrNameLst>
                                      </p:cBhvr>
                                      <p:tavLst>
                                        <p:tav tm="0">
                                          <p:val>
                                            <p:strVal val="#ppt_y-0.4"/>
                                          </p:val>
                                        </p:tav>
                                        <p:tav tm="100000">
                                          <p:val>
                                            <p:strVal val="#ppt_y+0.1"/>
                                          </p:val>
                                        </p:tav>
                                      </p:tavLst>
                                    </p:anim>
                                    <p:anim calcmode="lin" valueType="num">
                                      <p:cBhvr>
                                        <p:cTn id="33" dur="100" accel="100000" fill="hold">
                                          <p:stCondLst>
                                            <p:cond delay="400"/>
                                          </p:stCondLst>
                                        </p:cTn>
                                        <p:tgtEl>
                                          <p:spTgt spid="16"/>
                                        </p:tgtEl>
                                        <p:attrNameLst>
                                          <p:attrName>ppt_x</p:attrName>
                                        </p:attrNameLst>
                                      </p:cBhvr>
                                      <p:tavLst>
                                        <p:tav tm="0">
                                          <p:val>
                                            <p:strVal val="#ppt_x-0.05"/>
                                          </p:val>
                                        </p:tav>
                                        <p:tav tm="100000">
                                          <p:val>
                                            <p:strVal val="#ppt_x"/>
                                          </p:val>
                                        </p:tav>
                                      </p:tavLst>
                                    </p:anim>
                                    <p:anim calcmode="lin" valueType="num">
                                      <p:cBhvr>
                                        <p:cTn id="34" dur="100" accel="100000" fill="hold">
                                          <p:stCondLst>
                                            <p:cond delay="400"/>
                                          </p:stCondLst>
                                        </p:cTn>
                                        <p:tgtEl>
                                          <p:spTgt spid="16"/>
                                        </p:tgtEl>
                                        <p:attrNameLst>
                                          <p:attrName>ppt_y</p:attrName>
                                        </p:attrNameLst>
                                      </p:cBhvr>
                                      <p:tavLst>
                                        <p:tav tm="0">
                                          <p:val>
                                            <p:strVal val="#ppt_y+0.1"/>
                                          </p:val>
                                        </p:tav>
                                        <p:tav tm="100000">
                                          <p:val>
                                            <p:strVal val="#ppt_y"/>
                                          </p:val>
                                        </p:tav>
                                      </p:tavLst>
                                    </p:anim>
                                  </p:childTnLst>
                                </p:cTn>
                              </p:par>
                              <p:par>
                                <p:cTn id="35" presetID="3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400" decel="100000"/>
                                        <p:tgtEl>
                                          <p:spTgt spid="18"/>
                                        </p:tgtEl>
                                      </p:cBhvr>
                                    </p:animEffect>
                                    <p:anim calcmode="lin" valueType="num">
                                      <p:cBhvr>
                                        <p:cTn id="38" dur="400" decel="100000" fill="hold"/>
                                        <p:tgtEl>
                                          <p:spTgt spid="18"/>
                                        </p:tgtEl>
                                        <p:attrNameLst>
                                          <p:attrName>style.rotation</p:attrName>
                                        </p:attrNameLst>
                                      </p:cBhvr>
                                      <p:tavLst>
                                        <p:tav tm="0">
                                          <p:val>
                                            <p:fltVal val="-90"/>
                                          </p:val>
                                        </p:tav>
                                        <p:tav tm="100000">
                                          <p:val>
                                            <p:fltVal val="0"/>
                                          </p:val>
                                        </p:tav>
                                      </p:tavLst>
                                    </p:anim>
                                    <p:anim calcmode="lin" valueType="num">
                                      <p:cBhvr>
                                        <p:cTn id="39" dur="400" decel="100000" fill="hold"/>
                                        <p:tgtEl>
                                          <p:spTgt spid="18"/>
                                        </p:tgtEl>
                                        <p:attrNameLst>
                                          <p:attrName>ppt_x</p:attrName>
                                        </p:attrNameLst>
                                      </p:cBhvr>
                                      <p:tavLst>
                                        <p:tav tm="0">
                                          <p:val>
                                            <p:strVal val="#ppt_x+0.4"/>
                                          </p:val>
                                        </p:tav>
                                        <p:tav tm="100000">
                                          <p:val>
                                            <p:strVal val="#ppt_x-0.05"/>
                                          </p:val>
                                        </p:tav>
                                      </p:tavLst>
                                    </p:anim>
                                    <p:anim calcmode="lin" valueType="num">
                                      <p:cBhvr>
                                        <p:cTn id="40" dur="400" decel="100000" fill="hold"/>
                                        <p:tgtEl>
                                          <p:spTgt spid="18"/>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18"/>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800" decel="100000"/>
                                        <p:tgtEl>
                                          <p:spTgt spid="20"/>
                                        </p:tgtEl>
                                      </p:cBhvr>
                                    </p:animEffect>
                                    <p:anim calcmode="lin" valueType="num">
                                      <p:cBhvr>
                                        <p:cTn id="48" dur="800" decel="100000" fill="hold"/>
                                        <p:tgtEl>
                                          <p:spTgt spid="20"/>
                                        </p:tgtEl>
                                        <p:attrNameLst>
                                          <p:attrName>style.rotation</p:attrName>
                                        </p:attrNameLst>
                                      </p:cBhvr>
                                      <p:tavLst>
                                        <p:tav tm="0">
                                          <p:val>
                                            <p:fltVal val="-90"/>
                                          </p:val>
                                        </p:tav>
                                        <p:tav tm="100000">
                                          <p:val>
                                            <p:fltVal val="0"/>
                                          </p:val>
                                        </p:tav>
                                      </p:tavLst>
                                    </p:anim>
                                    <p:anim calcmode="lin" valueType="num">
                                      <p:cBhvr>
                                        <p:cTn id="49" dur="800" decel="100000" fill="hold"/>
                                        <p:tgtEl>
                                          <p:spTgt spid="20"/>
                                        </p:tgtEl>
                                        <p:attrNameLst>
                                          <p:attrName>ppt_x</p:attrName>
                                        </p:attrNameLst>
                                      </p:cBhvr>
                                      <p:tavLst>
                                        <p:tav tm="0">
                                          <p:val>
                                            <p:strVal val="#ppt_x+0.4"/>
                                          </p:val>
                                        </p:tav>
                                        <p:tav tm="100000">
                                          <p:val>
                                            <p:strVal val="#ppt_x-0.05"/>
                                          </p:val>
                                        </p:tav>
                                      </p:tavLst>
                                    </p:anim>
                                    <p:anim calcmode="lin" valueType="num">
                                      <p:cBhvr>
                                        <p:cTn id="50" dur="800" decel="100000" fill="hold"/>
                                        <p:tgtEl>
                                          <p:spTgt spid="20"/>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3"/>
                </p:tgtEl>
              </p:cMediaNode>
            </p:video>
            <p:seq concurrent="1" nextAc="seek">
              <p:cTn id="54" restart="whenNotActive" fill="hold" evtFilter="cancelBubble" nodeType="interactiveSeq">
                <p:stCondLst>
                  <p:cond evt="onClick" delay="0">
                    <p:tgtEl>
                      <p:spTgt spid="3"/>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51EFF35C-6EAB-5494-D3DE-FADC27635B73}"/>
              </a:ext>
            </a:extLst>
          </p:cNvPr>
          <p:cNvPicPr>
            <a:picLocks noChangeAspect="1"/>
          </p:cNvPicPr>
          <p:nvPr/>
        </p:nvPicPr>
        <p:blipFill>
          <a:blip r:embed="rId6"/>
          <a:stretch>
            <a:fillRect/>
          </a:stretch>
        </p:blipFill>
        <p:spPr>
          <a:xfrm>
            <a:off x="7066186" y="2005970"/>
            <a:ext cx="5063803" cy="2915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Espace réservé du contenu 4">
            <a:extLst>
              <a:ext uri="{FF2B5EF4-FFF2-40B4-BE49-F238E27FC236}">
                <a16:creationId xmlns:a16="http://schemas.microsoft.com/office/drawing/2014/main" id="{71D6D3EF-FA9C-1726-6E2C-D89F690DE1AA}"/>
              </a:ext>
            </a:extLst>
          </p:cNvPr>
          <p:cNvPicPr>
            <a:picLocks noGrp="1" noChangeAspect="1"/>
          </p:cNvPicPr>
          <p:nvPr>
            <p:ph sz="half" idx="1"/>
          </p:nvPr>
        </p:nvPicPr>
        <p:blipFill>
          <a:blip r:embed="rId7"/>
          <a:stretch>
            <a:fillRect/>
          </a:stretch>
        </p:blipFill>
        <p:spPr>
          <a:xfrm>
            <a:off x="351995" y="927883"/>
            <a:ext cx="815545" cy="1631089"/>
          </a:xfrm>
        </p:spPr>
      </p:pic>
      <p:pic>
        <p:nvPicPr>
          <p:cNvPr id="8" name="Espace réservé du contenu 7">
            <a:extLst>
              <a:ext uri="{FF2B5EF4-FFF2-40B4-BE49-F238E27FC236}">
                <a16:creationId xmlns:a16="http://schemas.microsoft.com/office/drawing/2014/main" id="{DBF8D4B5-9446-60A7-11F1-5A46B3E90314}"/>
              </a:ext>
            </a:extLst>
          </p:cNvPr>
          <p:cNvPicPr>
            <a:picLocks noGrp="1" noChangeAspect="1"/>
          </p:cNvPicPr>
          <p:nvPr>
            <p:ph sz="half" idx="2"/>
          </p:nvPr>
        </p:nvPicPr>
        <p:blipFill>
          <a:blip r:embed="rId8"/>
          <a:stretch>
            <a:fillRect/>
          </a:stretch>
        </p:blipFill>
        <p:spPr>
          <a:xfrm>
            <a:off x="6096000" y="891190"/>
            <a:ext cx="1105529" cy="1477116"/>
          </a:xfrm>
        </p:spPr>
      </p:pic>
      <p:sp>
        <p:nvSpPr>
          <p:cNvPr id="2" name="Espace réservé du pied de page 1">
            <a:extLst>
              <a:ext uri="{FF2B5EF4-FFF2-40B4-BE49-F238E27FC236}">
                <a16:creationId xmlns:a16="http://schemas.microsoft.com/office/drawing/2014/main" id="{3B391A24-E095-296B-8689-F1AE642BD263}"/>
              </a:ext>
            </a:extLst>
          </p:cNvPr>
          <p:cNvSpPr>
            <a:spLocks noGrp="1"/>
          </p:cNvSpPr>
          <p:nvPr>
            <p:ph type="ftr" sz="quarter" idx="3"/>
          </p:nvPr>
        </p:nvSpPr>
        <p:spPr>
          <a:xfrm>
            <a:off x="539999" y="6356350"/>
            <a:ext cx="7613401" cy="365125"/>
          </a:xfrm>
        </p:spPr>
        <p:txBody>
          <a:bodyPr/>
          <a:lstStyle/>
          <a:p>
            <a:r>
              <a:rPr lang="fr-CA" dirty="0"/>
              <a:t>© Université TÉLUQ, 2024. Tous droits réservés.</a:t>
            </a:r>
            <a:endParaRPr lang="fr-FR" dirty="0"/>
          </a:p>
        </p:txBody>
      </p:sp>
      <p:pic>
        <p:nvPicPr>
          <p:cNvPr id="11" name="Image 10">
            <a:extLst>
              <a:ext uri="{FF2B5EF4-FFF2-40B4-BE49-F238E27FC236}">
                <a16:creationId xmlns:a16="http://schemas.microsoft.com/office/drawing/2014/main" id="{FD312492-EF2C-4A4C-60A8-839152AD79CE}"/>
              </a:ext>
            </a:extLst>
          </p:cNvPr>
          <p:cNvPicPr>
            <a:picLocks noChangeAspect="1"/>
          </p:cNvPicPr>
          <p:nvPr/>
        </p:nvPicPr>
        <p:blipFill>
          <a:blip r:embed="rId9"/>
          <a:stretch>
            <a:fillRect/>
          </a:stretch>
        </p:blipFill>
        <p:spPr>
          <a:xfrm rot="235409">
            <a:off x="1541373" y="1743427"/>
            <a:ext cx="3440611" cy="3440611"/>
          </a:xfrm>
          <a:prstGeom prst="rect">
            <a:avLst/>
          </a:prstGeom>
        </p:spPr>
      </p:pic>
      <p:pic>
        <p:nvPicPr>
          <p:cNvPr id="1028" name="Picture 4" descr="redonner du sens au travail avec le coaching">
            <a:extLst>
              <a:ext uri="{FF2B5EF4-FFF2-40B4-BE49-F238E27FC236}">
                <a16:creationId xmlns:a16="http://schemas.microsoft.com/office/drawing/2014/main" id="{E3F4061E-F9CE-3CC8-D5C0-6E88F59A4A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4963" y="1255489"/>
            <a:ext cx="7222533" cy="43461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88F32AB-DE8C-0F75-255C-E5D11725EE9D}"/>
              </a:ext>
            </a:extLst>
          </p:cNvPr>
          <p:cNvSpPr txBox="1"/>
          <p:nvPr/>
        </p:nvSpPr>
        <p:spPr>
          <a:xfrm>
            <a:off x="1167541" y="5601685"/>
            <a:ext cx="3449616" cy="861774"/>
          </a:xfrm>
          <a:prstGeom prst="rect">
            <a:avLst/>
          </a:prstGeom>
          <a:noFill/>
        </p:spPr>
        <p:txBody>
          <a:bodyPr wrap="square">
            <a:spAutoFit/>
          </a:bodyPr>
          <a:lstStyle/>
          <a:p>
            <a:r>
              <a:rPr lang="fr-CA" sz="1000" b="0" i="0" dirty="0">
                <a:solidFill>
                  <a:srgbClr val="333333"/>
                </a:solidFill>
                <a:effectLst/>
              </a:rPr>
              <a:t>Image générée à l'aide de l'invite « maman stressée </a:t>
            </a:r>
            <a:r>
              <a:rPr lang="fr-CA" sz="1000" b="0" i="0" dirty="0" err="1">
                <a:solidFill>
                  <a:srgbClr val="333333"/>
                </a:solidFill>
                <a:effectLst/>
              </a:rPr>
              <a:t>mulitâches</a:t>
            </a:r>
            <a:r>
              <a:rPr lang="fr-CA" sz="1000" b="0" i="0" dirty="0">
                <a:solidFill>
                  <a:srgbClr val="333333"/>
                </a:solidFill>
                <a:effectLst/>
              </a:rPr>
              <a:t> professionnelles avec bébé dans les bras», par </a:t>
            </a:r>
            <a:r>
              <a:rPr lang="fr-CA" sz="1000" b="0" i="0" dirty="0" err="1">
                <a:solidFill>
                  <a:srgbClr val="333333"/>
                </a:solidFill>
                <a:effectLst/>
              </a:rPr>
              <a:t>OpenAI</a:t>
            </a:r>
            <a:r>
              <a:rPr lang="fr-CA" sz="1000" b="0" i="0" dirty="0">
                <a:solidFill>
                  <a:srgbClr val="333333"/>
                </a:solidFill>
                <a:effectLst/>
              </a:rPr>
              <a:t>, </a:t>
            </a:r>
            <a:r>
              <a:rPr lang="fr-CA" sz="1000" b="0" i="1" dirty="0">
                <a:solidFill>
                  <a:srgbClr val="333333"/>
                </a:solidFill>
                <a:effectLst/>
              </a:rPr>
              <a:t>Microsoft </a:t>
            </a:r>
            <a:r>
              <a:rPr lang="fr-CA" sz="1000" b="0" i="1" dirty="0" err="1">
                <a:solidFill>
                  <a:srgbClr val="333333"/>
                </a:solidFill>
                <a:effectLst/>
              </a:rPr>
              <a:t>Copilot</a:t>
            </a:r>
            <a:r>
              <a:rPr lang="fr-CA" sz="1000" b="0" i="0" dirty="0">
                <a:solidFill>
                  <a:srgbClr val="333333"/>
                </a:solidFill>
                <a:effectLst/>
              </a:rPr>
              <a:t>, 2024</a:t>
            </a:r>
            <a:r>
              <a:rPr lang="fr-CA" sz="1000" dirty="0">
                <a:solidFill>
                  <a:srgbClr val="333333"/>
                </a:solidFill>
              </a:rPr>
              <a:t>. (https://</a:t>
            </a:r>
            <a:r>
              <a:rPr lang="fr-CA" sz="1000" dirty="0" err="1">
                <a:solidFill>
                  <a:srgbClr val="333333"/>
                </a:solidFill>
              </a:rPr>
              <a:t>copilot.microsoft.com</a:t>
            </a:r>
            <a:r>
              <a:rPr lang="fr-CA" sz="1000" dirty="0">
                <a:solidFill>
                  <a:srgbClr val="333333"/>
                </a:solidFill>
              </a:rPr>
              <a:t>)</a:t>
            </a:r>
          </a:p>
          <a:p>
            <a:endParaRPr lang="fr-FR" sz="1000" dirty="0">
              <a:latin typeface="+mj-lt"/>
            </a:endParaRPr>
          </a:p>
        </p:txBody>
      </p:sp>
      <p:pic>
        <p:nvPicPr>
          <p:cNvPr id="10" name="Vidéo 9">
            <a:extLst>
              <a:ext uri="{FF2B5EF4-FFF2-40B4-BE49-F238E27FC236}">
                <a16:creationId xmlns:a16="http://schemas.microsoft.com/office/drawing/2014/main" id="{8748B473-24E1-2841-FE00-38B165FEAE8A}"/>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1"/>
          <a:srcRect l="21875" r="21875"/>
          <a:stretch>
            <a:fillRect/>
          </a:stretch>
        </p:blipFill>
        <p:spPr>
          <a:xfrm>
            <a:off x="10072589" y="4098283"/>
            <a:ext cx="2057400" cy="2057400"/>
          </a:xfrm>
          <a:prstGeom prst="ellipse">
            <a:avLst/>
          </a:prstGeom>
        </p:spPr>
      </p:pic>
    </p:spTree>
    <p:custDataLst>
      <p:tags r:id="rId1"/>
    </p:custDataLst>
    <p:extLst>
      <p:ext uri="{BB962C8B-B14F-4D97-AF65-F5344CB8AC3E}">
        <p14:creationId xmlns:p14="http://schemas.microsoft.com/office/powerpoint/2010/main" val="2740732879"/>
      </p:ext>
    </p:extLst>
  </p:cSld>
  <p:clrMapOvr>
    <a:masterClrMapping/>
  </p:clrMapOvr>
  <mc:AlternateContent xmlns:mc="http://schemas.openxmlformats.org/markup-compatibility/2006">
    <mc:Choice xmlns:p14="http://schemas.microsoft.com/office/powerpoint/2010/main" Requires="p14">
      <p:transition p14:dur="0" advTm="49387"/>
    </mc:Choice>
    <mc:Fallback>
      <p:transition advTm="49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0.70"/>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5"/>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cTn>
                              </p:par>
                            </p:childTnLst>
                          </p:cTn>
                        </p:par>
                        <p:par>
                          <p:cTn id="69" fill="hold">
                            <p:stCondLst>
                              <p:cond delay="500"/>
                            </p:stCondLst>
                            <p:childTnLst>
                              <p:par>
                                <p:cTn id="70" presetID="35" presetClass="entr" presetSubtype="0" fill="hold" nodeType="afterEffect">
                                  <p:stCondLst>
                                    <p:cond delay="0"/>
                                  </p:stCondLst>
                                  <p:childTnLst>
                                    <p:set>
                                      <p:cBhvr>
                                        <p:cTn id="71" dur="1" fill="hold">
                                          <p:stCondLst>
                                            <p:cond delay="0"/>
                                          </p:stCondLst>
                                        </p:cTn>
                                        <p:tgtEl>
                                          <p:spTgt spid="1028"/>
                                        </p:tgtEl>
                                        <p:attrNameLst>
                                          <p:attrName>style.visibility</p:attrName>
                                        </p:attrNameLst>
                                      </p:cBhvr>
                                      <p:to>
                                        <p:strVal val="visible"/>
                                      </p:to>
                                    </p:set>
                                    <p:animEffect transition="in" filter="fade">
                                      <p:cBhvr>
                                        <p:cTn id="72" dur="1000"/>
                                        <p:tgtEl>
                                          <p:spTgt spid="1028"/>
                                        </p:tgtEl>
                                      </p:cBhvr>
                                    </p:animEffect>
                                    <p:anim calcmode="lin" valueType="num">
                                      <p:cBhvr>
                                        <p:cTn id="73" dur="1000" fill="hold"/>
                                        <p:tgtEl>
                                          <p:spTgt spid="1028"/>
                                        </p:tgtEl>
                                        <p:attrNameLst>
                                          <p:attrName>style.rotation</p:attrName>
                                        </p:attrNameLst>
                                      </p:cBhvr>
                                      <p:tavLst>
                                        <p:tav tm="0">
                                          <p:val>
                                            <p:fltVal val="720"/>
                                          </p:val>
                                        </p:tav>
                                        <p:tav tm="100000">
                                          <p:val>
                                            <p:fltVal val="0"/>
                                          </p:val>
                                        </p:tav>
                                      </p:tavLst>
                                    </p:anim>
                                    <p:anim calcmode="lin" valueType="num">
                                      <p:cBhvr>
                                        <p:cTn id="74" dur="1000" fill="hold"/>
                                        <p:tgtEl>
                                          <p:spTgt spid="1028"/>
                                        </p:tgtEl>
                                        <p:attrNameLst>
                                          <p:attrName>ppt_h</p:attrName>
                                        </p:attrNameLst>
                                      </p:cBhvr>
                                      <p:tavLst>
                                        <p:tav tm="0">
                                          <p:val>
                                            <p:fltVal val="0"/>
                                          </p:val>
                                        </p:tav>
                                        <p:tav tm="100000">
                                          <p:val>
                                            <p:strVal val="#ppt_h"/>
                                          </p:val>
                                        </p:tav>
                                      </p:tavLst>
                                    </p:anim>
                                    <p:anim calcmode="lin" valueType="num">
                                      <p:cBhvr>
                                        <p:cTn id="75" dur="1000" fill="hold"/>
                                        <p:tgtEl>
                                          <p:spTgt spid="102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76" fill="hold" display="0">
                  <p:stCondLst>
                    <p:cond delay="indefinite"/>
                  </p:stCondLst>
                </p:cTn>
                <p:tgtEl>
                  <p:spTgt spid="10"/>
                </p:tgtEl>
              </p:cMediaNode>
            </p:video>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0"/>
                                        </p:tgtEl>
                                      </p:cBhvr>
                                    </p:cmd>
                                  </p:childTnLst>
                                </p:cTn>
                              </p:par>
                            </p:childTnLst>
                          </p:cTn>
                        </p:par>
                      </p:childTnLst>
                    </p:cTn>
                  </p:par>
                </p:childTnLst>
              </p:cTn>
              <p:nextCondLst>
                <p:cond evt="onClick" delay="0">
                  <p:tgtEl>
                    <p:spTgt spid="10"/>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F0C3C910-C514-EDE1-A86B-DA0FDCE0C80B}"/>
              </a:ext>
            </a:extLst>
          </p:cNvPr>
          <p:cNvSpPr>
            <a:spLocks noGrp="1"/>
          </p:cNvSpPr>
          <p:nvPr>
            <p:ph type="ftr" sz="quarter" idx="3"/>
          </p:nvPr>
        </p:nvSpPr>
        <p:spPr>
          <a:xfrm>
            <a:off x="539999" y="6356350"/>
            <a:ext cx="7613401" cy="365125"/>
          </a:xfrm>
        </p:spPr>
        <p:txBody>
          <a:bodyPr/>
          <a:lstStyle/>
          <a:p>
            <a:r>
              <a:rPr lang="fr-CA"/>
              <a:t>© Université TÉLUQ, 2024. Tous droits réservés.</a:t>
            </a:r>
            <a:endParaRPr lang="fr-FR" dirty="0"/>
          </a:p>
        </p:txBody>
      </p:sp>
      <p:pic>
        <p:nvPicPr>
          <p:cNvPr id="3" name="Image 2">
            <a:extLst>
              <a:ext uri="{FF2B5EF4-FFF2-40B4-BE49-F238E27FC236}">
                <a16:creationId xmlns:a16="http://schemas.microsoft.com/office/drawing/2014/main" id="{75E5E31D-489C-E03B-4F28-632F9E3D0634}"/>
              </a:ext>
            </a:extLst>
          </p:cNvPr>
          <p:cNvPicPr>
            <a:picLocks noChangeAspect="1"/>
          </p:cNvPicPr>
          <p:nvPr/>
        </p:nvPicPr>
        <p:blipFill>
          <a:blip r:embed="rId6"/>
          <a:stretch>
            <a:fillRect/>
          </a:stretch>
        </p:blipFill>
        <p:spPr>
          <a:xfrm rot="517220">
            <a:off x="1773356" y="2127146"/>
            <a:ext cx="1280367" cy="1280367"/>
          </a:xfrm>
          <a:prstGeom prst="rect">
            <a:avLst/>
          </a:prstGeom>
        </p:spPr>
      </p:pic>
      <p:pic>
        <p:nvPicPr>
          <p:cNvPr id="6" name="Image 5">
            <a:extLst>
              <a:ext uri="{FF2B5EF4-FFF2-40B4-BE49-F238E27FC236}">
                <a16:creationId xmlns:a16="http://schemas.microsoft.com/office/drawing/2014/main" id="{E0278F4F-0033-3E0B-32DD-19AC93CDDDAD}"/>
              </a:ext>
            </a:extLst>
          </p:cNvPr>
          <p:cNvPicPr>
            <a:picLocks noChangeAspect="1"/>
          </p:cNvPicPr>
          <p:nvPr/>
        </p:nvPicPr>
        <p:blipFill>
          <a:blip r:embed="rId7"/>
          <a:stretch>
            <a:fillRect/>
          </a:stretch>
        </p:blipFill>
        <p:spPr>
          <a:xfrm>
            <a:off x="463679" y="1905681"/>
            <a:ext cx="1498600" cy="1460500"/>
          </a:xfrm>
          <a:prstGeom prst="rect">
            <a:avLst/>
          </a:prstGeom>
        </p:spPr>
      </p:pic>
      <p:pic>
        <p:nvPicPr>
          <p:cNvPr id="11" name="Image 10">
            <a:extLst>
              <a:ext uri="{FF2B5EF4-FFF2-40B4-BE49-F238E27FC236}">
                <a16:creationId xmlns:a16="http://schemas.microsoft.com/office/drawing/2014/main" id="{7A42431C-7C72-6550-6CFF-DDDA5AC5F5CF}"/>
              </a:ext>
            </a:extLst>
          </p:cNvPr>
          <p:cNvPicPr>
            <a:picLocks noChangeAspect="1"/>
          </p:cNvPicPr>
          <p:nvPr/>
        </p:nvPicPr>
        <p:blipFill>
          <a:blip r:embed="rId8"/>
          <a:stretch>
            <a:fillRect/>
          </a:stretch>
        </p:blipFill>
        <p:spPr>
          <a:xfrm>
            <a:off x="424362" y="3429000"/>
            <a:ext cx="2209692" cy="2209692"/>
          </a:xfrm>
          <a:prstGeom prst="rect">
            <a:avLst/>
          </a:prstGeom>
        </p:spPr>
      </p:pic>
      <p:pic>
        <p:nvPicPr>
          <p:cNvPr id="2050" name="Picture 2">
            <a:extLst>
              <a:ext uri="{FF2B5EF4-FFF2-40B4-BE49-F238E27FC236}">
                <a16:creationId xmlns:a16="http://schemas.microsoft.com/office/drawing/2014/main" id="{9EFF2239-0F00-DE55-7A25-9FFF1457BC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5606" y="4248527"/>
            <a:ext cx="2152765" cy="192227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B6440C7C-1F7E-6CEB-D3BE-A423F8752C63}"/>
              </a:ext>
            </a:extLst>
          </p:cNvPr>
          <p:cNvPicPr>
            <a:picLocks noChangeAspect="1"/>
          </p:cNvPicPr>
          <p:nvPr/>
        </p:nvPicPr>
        <p:blipFill>
          <a:blip r:embed="rId10"/>
          <a:stretch>
            <a:fillRect/>
          </a:stretch>
        </p:blipFill>
        <p:spPr>
          <a:xfrm>
            <a:off x="6633250" y="600228"/>
            <a:ext cx="3429000" cy="3429000"/>
          </a:xfrm>
          <a:prstGeom prst="rect">
            <a:avLst/>
          </a:prstGeom>
        </p:spPr>
      </p:pic>
      <p:pic>
        <p:nvPicPr>
          <p:cNvPr id="19" name="Image 18">
            <a:extLst>
              <a:ext uri="{FF2B5EF4-FFF2-40B4-BE49-F238E27FC236}">
                <a16:creationId xmlns:a16="http://schemas.microsoft.com/office/drawing/2014/main" id="{ADFE5DC3-A535-3112-C0EF-8B684A69219D}"/>
              </a:ext>
            </a:extLst>
          </p:cNvPr>
          <p:cNvPicPr>
            <a:picLocks noChangeAspect="1"/>
          </p:cNvPicPr>
          <p:nvPr/>
        </p:nvPicPr>
        <p:blipFill>
          <a:blip r:embed="rId11"/>
          <a:stretch>
            <a:fillRect/>
          </a:stretch>
        </p:blipFill>
        <p:spPr>
          <a:xfrm rot="443198">
            <a:off x="9713679" y="1185076"/>
            <a:ext cx="1845843" cy="2612101"/>
          </a:xfrm>
          <a:prstGeom prst="rect">
            <a:avLst/>
          </a:prstGeom>
          <a:solidFill>
            <a:schemeClr val="bg1"/>
          </a:solidFill>
          <a:ln>
            <a:solidFill>
              <a:schemeClr val="tx1"/>
            </a:solidFill>
          </a:ln>
        </p:spPr>
      </p:pic>
      <p:pic>
        <p:nvPicPr>
          <p:cNvPr id="2052" name="Picture 4">
            <a:extLst>
              <a:ext uri="{FF2B5EF4-FFF2-40B4-BE49-F238E27FC236}">
                <a16:creationId xmlns:a16="http://schemas.microsoft.com/office/drawing/2014/main" id="{F5E312EB-81FD-7D95-88E4-BD9DF18842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58986" y="1136482"/>
            <a:ext cx="2766122" cy="200986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579FCE6-69E4-7D11-524C-AF9E91AA45A2}"/>
              </a:ext>
            </a:extLst>
          </p:cNvPr>
          <p:cNvSpPr txBox="1"/>
          <p:nvPr/>
        </p:nvSpPr>
        <p:spPr>
          <a:xfrm>
            <a:off x="463679" y="1444808"/>
            <a:ext cx="2846680" cy="369332"/>
          </a:xfrm>
          <a:prstGeom prst="rect">
            <a:avLst/>
          </a:prstGeom>
          <a:noFill/>
        </p:spPr>
        <p:txBody>
          <a:bodyPr wrap="square" rtlCol="0">
            <a:spAutoFit/>
          </a:bodyPr>
          <a:lstStyle/>
          <a:p>
            <a:pPr algn="ctr"/>
            <a:r>
              <a:rPr lang="fr-FR" b="1" dirty="0">
                <a:latin typeface="Arial Rounded MT Bold" panose="020F0704030504030204" pitchFamily="34" charset="77"/>
              </a:rPr>
              <a:t>MES ATOUTS</a:t>
            </a:r>
          </a:p>
        </p:txBody>
      </p:sp>
      <p:sp>
        <p:nvSpPr>
          <p:cNvPr id="5" name="ZoneTexte 4">
            <a:extLst>
              <a:ext uri="{FF2B5EF4-FFF2-40B4-BE49-F238E27FC236}">
                <a16:creationId xmlns:a16="http://schemas.microsoft.com/office/drawing/2014/main" id="{E8837A4E-F960-1F73-E473-C97D2C3442CF}"/>
              </a:ext>
            </a:extLst>
          </p:cNvPr>
          <p:cNvSpPr txBox="1"/>
          <p:nvPr/>
        </p:nvSpPr>
        <p:spPr>
          <a:xfrm>
            <a:off x="3178428" y="669194"/>
            <a:ext cx="2846680" cy="369332"/>
          </a:xfrm>
          <a:prstGeom prst="rect">
            <a:avLst/>
          </a:prstGeom>
          <a:noFill/>
        </p:spPr>
        <p:txBody>
          <a:bodyPr wrap="square" rtlCol="0">
            <a:spAutoFit/>
          </a:bodyPr>
          <a:lstStyle/>
          <a:p>
            <a:pPr algn="ctr"/>
            <a:r>
              <a:rPr lang="fr-FR" b="1" dirty="0">
                <a:latin typeface="Arial Rounded MT Bold" panose="020F0704030504030204" pitchFamily="34" charset="77"/>
              </a:rPr>
              <a:t>MES ENVIES</a:t>
            </a:r>
          </a:p>
        </p:txBody>
      </p:sp>
      <p:pic>
        <p:nvPicPr>
          <p:cNvPr id="1026" name="Picture 2" descr="Woman tired of hard working, sleepy at work, girl at office sits by the table with laptop and procrastinating, unhappy person overworked, needs battery recharge. Modern trendy illustration, flat style">
            <a:extLst>
              <a:ext uri="{FF2B5EF4-FFF2-40B4-BE49-F238E27FC236}">
                <a16:creationId xmlns:a16="http://schemas.microsoft.com/office/drawing/2014/main" id="{CE66F2E1-8667-DA28-5CF1-B4868FA5C7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29923" y="4650330"/>
            <a:ext cx="2094055" cy="175063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481AD3D0-99E6-C175-57C6-3B9B106D79B5}"/>
              </a:ext>
            </a:extLst>
          </p:cNvPr>
          <p:cNvPicPr>
            <a:picLocks noChangeAspect="1"/>
          </p:cNvPicPr>
          <p:nvPr/>
        </p:nvPicPr>
        <p:blipFill>
          <a:blip r:embed="rId14"/>
          <a:stretch>
            <a:fillRect/>
          </a:stretch>
        </p:blipFill>
        <p:spPr>
          <a:xfrm>
            <a:off x="8153400" y="4564510"/>
            <a:ext cx="1922271" cy="1922271"/>
          </a:xfrm>
          <a:prstGeom prst="rect">
            <a:avLst/>
          </a:prstGeom>
        </p:spPr>
      </p:pic>
      <p:sp>
        <p:nvSpPr>
          <p:cNvPr id="14" name="ZoneTexte 13">
            <a:extLst>
              <a:ext uri="{FF2B5EF4-FFF2-40B4-BE49-F238E27FC236}">
                <a16:creationId xmlns:a16="http://schemas.microsoft.com/office/drawing/2014/main" id="{1AC11F61-364B-4774-9250-5C00C66F346A}"/>
              </a:ext>
            </a:extLst>
          </p:cNvPr>
          <p:cNvSpPr txBox="1"/>
          <p:nvPr/>
        </p:nvSpPr>
        <p:spPr>
          <a:xfrm>
            <a:off x="3108648" y="3844562"/>
            <a:ext cx="2846680" cy="369332"/>
          </a:xfrm>
          <a:prstGeom prst="rect">
            <a:avLst/>
          </a:prstGeom>
          <a:noFill/>
        </p:spPr>
        <p:txBody>
          <a:bodyPr wrap="square" rtlCol="0">
            <a:spAutoFit/>
          </a:bodyPr>
          <a:lstStyle/>
          <a:p>
            <a:pPr algn="ctr"/>
            <a:r>
              <a:rPr lang="fr-FR" b="1" dirty="0">
                <a:latin typeface="Arial Rounded MT Bold" panose="020F0704030504030204" pitchFamily="34" charset="77"/>
              </a:rPr>
              <a:t>MON PARTENAIRE CLÉ</a:t>
            </a:r>
          </a:p>
        </p:txBody>
      </p:sp>
      <p:sp>
        <p:nvSpPr>
          <p:cNvPr id="15" name="ZoneTexte 14">
            <a:extLst>
              <a:ext uri="{FF2B5EF4-FFF2-40B4-BE49-F238E27FC236}">
                <a16:creationId xmlns:a16="http://schemas.microsoft.com/office/drawing/2014/main" id="{44037307-B554-63AC-B1D8-6914C1958665}"/>
              </a:ext>
            </a:extLst>
          </p:cNvPr>
          <p:cNvSpPr txBox="1"/>
          <p:nvPr/>
        </p:nvSpPr>
        <p:spPr>
          <a:xfrm>
            <a:off x="6759955" y="4192510"/>
            <a:ext cx="2846680" cy="369332"/>
          </a:xfrm>
          <a:prstGeom prst="rect">
            <a:avLst/>
          </a:prstGeom>
          <a:noFill/>
        </p:spPr>
        <p:txBody>
          <a:bodyPr wrap="square" rtlCol="0">
            <a:spAutoFit/>
          </a:bodyPr>
          <a:lstStyle/>
          <a:p>
            <a:pPr algn="ctr"/>
            <a:r>
              <a:rPr lang="fr-FR" b="1" dirty="0">
                <a:latin typeface="Arial Rounded MT Bold" panose="020F0704030504030204" pitchFamily="34" charset="77"/>
              </a:rPr>
              <a:t>LES COÛTS</a:t>
            </a:r>
          </a:p>
        </p:txBody>
      </p:sp>
      <p:sp>
        <p:nvSpPr>
          <p:cNvPr id="16" name="ZoneTexte 15">
            <a:extLst>
              <a:ext uri="{FF2B5EF4-FFF2-40B4-BE49-F238E27FC236}">
                <a16:creationId xmlns:a16="http://schemas.microsoft.com/office/drawing/2014/main" id="{DA9B4754-D97F-049D-B10A-5307CEEFE1B9}"/>
              </a:ext>
            </a:extLst>
          </p:cNvPr>
          <p:cNvSpPr txBox="1"/>
          <p:nvPr/>
        </p:nvSpPr>
        <p:spPr>
          <a:xfrm>
            <a:off x="7823712" y="559777"/>
            <a:ext cx="2846680" cy="369332"/>
          </a:xfrm>
          <a:prstGeom prst="rect">
            <a:avLst/>
          </a:prstGeom>
          <a:noFill/>
        </p:spPr>
        <p:txBody>
          <a:bodyPr wrap="square" rtlCol="0">
            <a:spAutoFit/>
          </a:bodyPr>
          <a:lstStyle/>
          <a:p>
            <a:pPr algn="ctr"/>
            <a:r>
              <a:rPr lang="fr-FR" b="1" dirty="0">
                <a:latin typeface="Arial Rounded MT Bold" panose="020F0704030504030204" pitchFamily="34" charset="77"/>
              </a:rPr>
              <a:t>LES RÉCOMPENSES</a:t>
            </a:r>
          </a:p>
        </p:txBody>
      </p:sp>
      <p:pic>
        <p:nvPicPr>
          <p:cNvPr id="8" name="Vidéo 7">
            <a:extLst>
              <a:ext uri="{FF2B5EF4-FFF2-40B4-BE49-F238E27FC236}">
                <a16:creationId xmlns:a16="http://schemas.microsoft.com/office/drawing/2014/main" id="{1A41DFDD-4D16-A1CA-BDA5-E46B2D93BD1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5"/>
          <a:srcRect l="21875" r="21875"/>
          <a:stretch>
            <a:fillRect/>
          </a:stretch>
        </p:blipFill>
        <p:spPr>
          <a:xfrm>
            <a:off x="10040307" y="4134184"/>
            <a:ext cx="2057400" cy="2057400"/>
          </a:xfrm>
          <a:prstGeom prst="ellipse">
            <a:avLst/>
          </a:prstGeom>
        </p:spPr>
      </p:pic>
    </p:spTree>
    <p:custDataLst>
      <p:tags r:id="rId1"/>
    </p:custDataLst>
    <p:extLst>
      <p:ext uri="{BB962C8B-B14F-4D97-AF65-F5344CB8AC3E}">
        <p14:creationId xmlns:p14="http://schemas.microsoft.com/office/powerpoint/2010/main" val="607111633"/>
      </p:ext>
    </p:extLst>
  </p:cSld>
  <p:clrMapOvr>
    <a:masterClrMapping/>
  </p:clrMapOvr>
  <p:transition spd="slow" advTm="8130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 calcmode="lin" valueType="num">
                                      <p:cBhvr>
                                        <p:cTn id="37" dur="500" fill="hold"/>
                                        <p:tgtEl>
                                          <p:spTgt spid="2052"/>
                                        </p:tgtEl>
                                        <p:attrNameLst>
                                          <p:attrName>ppt_w</p:attrName>
                                        </p:attrNameLst>
                                      </p:cBhvr>
                                      <p:tavLst>
                                        <p:tav tm="0">
                                          <p:val>
                                            <p:fltVal val="0"/>
                                          </p:val>
                                        </p:tav>
                                        <p:tav tm="100000">
                                          <p:val>
                                            <p:strVal val="#ppt_w"/>
                                          </p:val>
                                        </p:tav>
                                      </p:tavLst>
                                    </p:anim>
                                    <p:anim calcmode="lin" valueType="num">
                                      <p:cBhvr>
                                        <p:cTn id="38" dur="500" fill="hold"/>
                                        <p:tgtEl>
                                          <p:spTgt spid="2052"/>
                                        </p:tgtEl>
                                        <p:attrNameLst>
                                          <p:attrName>ppt_h</p:attrName>
                                        </p:attrNameLst>
                                      </p:cBhvr>
                                      <p:tavLst>
                                        <p:tav tm="0">
                                          <p:val>
                                            <p:fltVal val="0"/>
                                          </p:val>
                                        </p:tav>
                                        <p:tav tm="100000">
                                          <p:val>
                                            <p:strVal val="#ppt_h"/>
                                          </p:val>
                                        </p:tav>
                                      </p:tavLst>
                                    </p:anim>
                                    <p:animEffect transition="in" filter="fade">
                                      <p:cBhvr>
                                        <p:cTn id="39" dur="500"/>
                                        <p:tgtEl>
                                          <p:spTgt spid="2052"/>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0" presetClass="entr" presetSubtype="0" fill="hold" nodeType="click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wedge">
                                      <p:cBhvr>
                                        <p:cTn id="49" dur="1000"/>
                                        <p:tgtEl>
                                          <p:spTgt spid="2050"/>
                                        </p:tgtEl>
                                      </p:cBhvr>
                                    </p:animEffect>
                                  </p:childTnLst>
                                </p:cTn>
                              </p:par>
                              <p:par>
                                <p:cTn id="50" presetID="20" presetClass="entr" presetSubtype="0" fill="hold" grpId="2"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edge">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par>
                                <p:cTn id="58" presetID="16" presetClass="entr" presetSubtype="21" fill="hold" nodeType="with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barn(inVertical)">
                                      <p:cBhvr>
                                        <p:cTn id="60" dur="500"/>
                                        <p:tgtEl>
                                          <p:spTgt spid="1026"/>
                                        </p:tgtEl>
                                      </p:cBhvr>
                                    </p:animEffect>
                                  </p:childTnLst>
                                </p:cTn>
                              </p:par>
                              <p:par>
                                <p:cTn id="61" presetID="16" presetClass="entr" presetSubtype="21"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2000"/>
                                        <p:tgtEl>
                                          <p:spTgt spid="16"/>
                                        </p:tgtEl>
                                      </p:cBhvr>
                                    </p:animEffect>
                                    <p:anim calcmode="lin" valueType="num">
                                      <p:cBhvr>
                                        <p:cTn id="69" dur="2000" fill="hold"/>
                                        <p:tgtEl>
                                          <p:spTgt spid="16"/>
                                        </p:tgtEl>
                                        <p:attrNameLst>
                                          <p:attrName>ppt_w</p:attrName>
                                        </p:attrNameLst>
                                      </p:cBhvr>
                                      <p:tavLst>
                                        <p:tav tm="0" fmla="#ppt_w*sin(2.5*pi*$)">
                                          <p:val>
                                            <p:fltVal val="0"/>
                                          </p:val>
                                        </p:tav>
                                        <p:tav tm="100000">
                                          <p:val>
                                            <p:fltVal val="1"/>
                                          </p:val>
                                        </p:tav>
                                      </p:tavLst>
                                    </p:anim>
                                    <p:anim calcmode="lin" valueType="num">
                                      <p:cBhvr>
                                        <p:cTn id="70" dur="2000" fill="hold"/>
                                        <p:tgtEl>
                                          <p:spTgt spid="16"/>
                                        </p:tgtEl>
                                        <p:attrNameLst>
                                          <p:attrName>ppt_h</p:attrName>
                                        </p:attrNameLst>
                                      </p:cBhvr>
                                      <p:tavLst>
                                        <p:tav tm="0">
                                          <p:val>
                                            <p:strVal val="#ppt_h"/>
                                          </p:val>
                                        </p:tav>
                                        <p:tav tm="100000">
                                          <p:val>
                                            <p:strVal val="#ppt_h"/>
                                          </p:val>
                                        </p:tav>
                                      </p:tavLst>
                                    </p:anim>
                                  </p:childTnLst>
                                </p:cTn>
                              </p:par>
                              <p:par>
                                <p:cTn id="71" presetID="45"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2000"/>
                                        <p:tgtEl>
                                          <p:spTgt spid="17"/>
                                        </p:tgtEl>
                                      </p:cBhvr>
                                    </p:animEffect>
                                    <p:anim calcmode="lin" valueType="num">
                                      <p:cBhvr>
                                        <p:cTn id="74" dur="2000" fill="hold"/>
                                        <p:tgtEl>
                                          <p:spTgt spid="17"/>
                                        </p:tgtEl>
                                        <p:attrNameLst>
                                          <p:attrName>ppt_w</p:attrName>
                                        </p:attrNameLst>
                                      </p:cBhvr>
                                      <p:tavLst>
                                        <p:tav tm="0" fmla="#ppt_w*sin(2.5*pi*$)">
                                          <p:val>
                                            <p:fltVal val="0"/>
                                          </p:val>
                                        </p:tav>
                                        <p:tav tm="100000">
                                          <p:val>
                                            <p:fltVal val="1"/>
                                          </p:val>
                                        </p:tav>
                                      </p:tavLst>
                                    </p:anim>
                                    <p:anim calcmode="lin" valueType="num">
                                      <p:cBhvr>
                                        <p:cTn id="75" dur="2000" fill="hold"/>
                                        <p:tgtEl>
                                          <p:spTgt spid="17"/>
                                        </p:tgtEl>
                                        <p:attrNameLst>
                                          <p:attrName>ppt_h</p:attrName>
                                        </p:attrNameLst>
                                      </p:cBhvr>
                                      <p:tavLst>
                                        <p:tav tm="0">
                                          <p:val>
                                            <p:strVal val="#ppt_h"/>
                                          </p:val>
                                        </p:tav>
                                        <p:tav tm="100000">
                                          <p:val>
                                            <p:strVal val="#ppt_h"/>
                                          </p:val>
                                        </p:tav>
                                      </p:tavLst>
                                    </p:anim>
                                  </p:childTnLst>
                                </p:cTn>
                              </p:par>
                              <p:par>
                                <p:cTn id="76" presetID="45"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2000"/>
                                        <p:tgtEl>
                                          <p:spTgt spid="19"/>
                                        </p:tgtEl>
                                      </p:cBhvr>
                                    </p:animEffect>
                                    <p:anim calcmode="lin" valueType="num">
                                      <p:cBhvr>
                                        <p:cTn id="79" dur="2000" fill="hold"/>
                                        <p:tgtEl>
                                          <p:spTgt spid="19"/>
                                        </p:tgtEl>
                                        <p:attrNameLst>
                                          <p:attrName>ppt_w</p:attrName>
                                        </p:attrNameLst>
                                      </p:cBhvr>
                                      <p:tavLst>
                                        <p:tav tm="0" fmla="#ppt_w*sin(2.5*pi*$)">
                                          <p:val>
                                            <p:fltVal val="0"/>
                                          </p:val>
                                        </p:tav>
                                        <p:tav tm="100000">
                                          <p:val>
                                            <p:fltVal val="1"/>
                                          </p:val>
                                        </p:tav>
                                      </p:tavLst>
                                    </p:anim>
                                    <p:anim calcmode="lin" valueType="num">
                                      <p:cBhvr>
                                        <p:cTn id="80"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81" fill="hold" display="0">
                  <p:stCondLst>
                    <p:cond delay="indefinite"/>
                  </p:stCondLst>
                </p:cTn>
                <p:tgtEl>
                  <p:spTgt spid="8"/>
                </p:tgtEl>
              </p:cMediaNode>
            </p:video>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8"/>
                                        </p:tgtEl>
                                      </p:cBhvr>
                                    </p:cmd>
                                  </p:childTnLst>
                                </p:cTn>
                              </p:par>
                            </p:childTnLst>
                          </p:cTn>
                        </p:par>
                      </p:childTnLst>
                    </p:cTn>
                  </p:par>
                </p:childTnLst>
              </p:cTn>
              <p:nextCondLst>
                <p:cond evt="onClick" delay="0">
                  <p:tgtEl>
                    <p:spTgt spid="8"/>
                  </p:tgtEl>
                </p:cond>
              </p:nextCondLst>
            </p:seq>
          </p:childTnLst>
        </p:cTn>
      </p:par>
    </p:tnLst>
    <p:bldLst>
      <p:bldP spid="2" grpId="0"/>
      <p:bldP spid="5" grpId="1"/>
      <p:bldP spid="14" grpId="2"/>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F0C3C910-C514-EDE1-A86B-DA0FDCE0C80B}"/>
              </a:ext>
            </a:extLst>
          </p:cNvPr>
          <p:cNvSpPr>
            <a:spLocks noGrp="1"/>
          </p:cNvSpPr>
          <p:nvPr>
            <p:ph type="ftr" sz="quarter" idx="3"/>
          </p:nvPr>
        </p:nvSpPr>
        <p:spPr>
          <a:xfrm>
            <a:off x="539999" y="6356350"/>
            <a:ext cx="7613401" cy="365125"/>
          </a:xfrm>
        </p:spPr>
        <p:txBody>
          <a:bodyPr/>
          <a:lstStyle/>
          <a:p>
            <a:r>
              <a:rPr lang="fr-CA"/>
              <a:t>© Université TÉLUQ, 2024. Tous droits réservés.</a:t>
            </a:r>
            <a:endParaRPr lang="fr-FR" dirty="0"/>
          </a:p>
        </p:txBody>
      </p:sp>
      <p:pic>
        <p:nvPicPr>
          <p:cNvPr id="7" name="Image 6">
            <a:extLst>
              <a:ext uri="{FF2B5EF4-FFF2-40B4-BE49-F238E27FC236}">
                <a16:creationId xmlns:a16="http://schemas.microsoft.com/office/drawing/2014/main" id="{FDA3DAF1-9955-CCC5-0B76-4E263A513AE5}"/>
              </a:ext>
            </a:extLst>
          </p:cNvPr>
          <p:cNvPicPr>
            <a:picLocks noChangeAspect="1"/>
          </p:cNvPicPr>
          <p:nvPr/>
        </p:nvPicPr>
        <p:blipFill>
          <a:blip r:embed="rId6"/>
          <a:stretch>
            <a:fillRect/>
          </a:stretch>
        </p:blipFill>
        <p:spPr>
          <a:xfrm rot="21125329">
            <a:off x="879231" y="924752"/>
            <a:ext cx="7772400" cy="5008495"/>
          </a:xfrm>
          <a:prstGeom prst="rect">
            <a:avLst/>
          </a:prstGeom>
        </p:spPr>
      </p:pic>
      <p:pic>
        <p:nvPicPr>
          <p:cNvPr id="8" name="Picture 2" descr="Linkedin Icon PNG Images | Free Photos, PNG Stickers ...">
            <a:extLst>
              <a:ext uri="{FF2B5EF4-FFF2-40B4-BE49-F238E27FC236}">
                <a16:creationId xmlns:a16="http://schemas.microsoft.com/office/drawing/2014/main" id="{7A235B2F-0055-A5D5-8CEB-DAD0FA9F5A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264" t="4348" r="5614" b="3478"/>
          <a:stretch/>
        </p:blipFill>
        <p:spPr bwMode="auto">
          <a:xfrm>
            <a:off x="9363918" y="1192192"/>
            <a:ext cx="2395961" cy="2453833"/>
          </a:xfrm>
          <a:prstGeom prst="rect">
            <a:avLst/>
          </a:prstGeom>
          <a:solidFill>
            <a:schemeClr val="bg1"/>
          </a:solidFill>
          <a:ln>
            <a:noFill/>
          </a:ln>
          <a:effectLst>
            <a:softEdge rad="112500"/>
          </a:effectLst>
        </p:spPr>
      </p:pic>
      <p:pic>
        <p:nvPicPr>
          <p:cNvPr id="31" name="Vidéo 30">
            <a:extLst>
              <a:ext uri="{FF2B5EF4-FFF2-40B4-BE49-F238E27FC236}">
                <a16:creationId xmlns:a16="http://schemas.microsoft.com/office/drawing/2014/main" id="{851D9F7A-26CB-C4A7-87C3-D305E5A56AF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rcRect l="21875" r="21875"/>
          <a:stretch>
            <a:fillRect/>
          </a:stretch>
        </p:blipFill>
        <p:spPr>
          <a:xfrm>
            <a:off x="9791047" y="4041410"/>
            <a:ext cx="2057400" cy="2057400"/>
          </a:xfrm>
          <a:prstGeom prst="ellipse">
            <a:avLst/>
          </a:prstGeom>
        </p:spPr>
      </p:pic>
    </p:spTree>
    <p:custDataLst>
      <p:tags r:id="rId1"/>
    </p:custDataLst>
    <p:extLst>
      <p:ext uri="{BB962C8B-B14F-4D97-AF65-F5344CB8AC3E}">
        <p14:creationId xmlns:p14="http://schemas.microsoft.com/office/powerpoint/2010/main" val="16920958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497">
        <p159:morph option="byObject"/>
      </p:transition>
    </mc:Choice>
    <mc:Fallback>
      <p:transition spd="slow" advTm="114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31"/>
                </p:tgtEl>
              </p:cMediaNode>
            </p:video>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E00B80A-97B5-D5E1-F6BB-90A39FB904F9}"/>
              </a:ext>
            </a:extLst>
          </p:cNvPr>
          <p:cNvSpPr>
            <a:spLocks noGrp="1"/>
          </p:cNvSpPr>
          <p:nvPr>
            <p:ph idx="1"/>
          </p:nvPr>
        </p:nvSpPr>
        <p:spPr>
          <a:xfrm>
            <a:off x="539999" y="1668323"/>
            <a:ext cx="9182734" cy="4644623"/>
          </a:xfrm>
        </p:spPr>
        <p:txBody>
          <a:bodyPr>
            <a:normAutofit fontScale="85000" lnSpcReduction="20000"/>
          </a:bodyPr>
          <a:lstStyle/>
          <a:p>
            <a:pPr marL="0" indent="0">
              <a:buNone/>
            </a:pPr>
            <a:r>
              <a:rPr lang="fr-FR" sz="1400" dirty="0" err="1"/>
              <a:t>Alvan</a:t>
            </a:r>
            <a:r>
              <a:rPr lang="fr-FR" sz="1400" dirty="0"/>
              <a:t> </a:t>
            </a:r>
            <a:r>
              <a:rPr lang="fr-FR" sz="1400" dirty="0" err="1"/>
              <a:t>Remag</a:t>
            </a:r>
            <a:r>
              <a:rPr lang="fr-FR" sz="1400" dirty="0"/>
              <a:t> ID (</a:t>
            </a:r>
            <a:r>
              <a:rPr lang="fr-FR" sz="1400" dirty="0" err="1"/>
              <a:t>xxxx</a:t>
            </a:r>
            <a:r>
              <a:rPr lang="fr-FR" sz="1400" dirty="0"/>
              <a:t>). Perte financière </a:t>
            </a:r>
            <a:r>
              <a:rPr lang="fr-CA" sz="1400" b="0" i="0" dirty="0">
                <a:solidFill>
                  <a:srgbClr val="000000"/>
                </a:solidFill>
                <a:effectLst/>
              </a:rPr>
              <a:t>[Image vectorielle]. </a:t>
            </a:r>
            <a:r>
              <a:rPr lang="fr-CA" sz="1400" b="0" i="0" dirty="0" err="1">
                <a:solidFill>
                  <a:srgbClr val="000000"/>
                </a:solidFill>
                <a:effectLst/>
              </a:rPr>
              <a:t>Pngtree</a:t>
            </a:r>
            <a:r>
              <a:rPr lang="fr-CA" sz="1400" b="0" i="0" dirty="0">
                <a:solidFill>
                  <a:srgbClr val="000000"/>
                </a:solidFill>
                <a:effectLst/>
              </a:rPr>
              <a:t>. Repéré le 22 août 2024 à </a:t>
            </a:r>
            <a:r>
              <a:rPr lang="fr-CA" sz="1400" b="0" i="0" dirty="0">
                <a:solidFill>
                  <a:srgbClr val="000000"/>
                </a:solidFill>
                <a:effectLst/>
                <a:hlinkClick r:id="rId5"/>
              </a:rPr>
              <a:t>https://fr.pngtree.com/freepng/financial-loss_8562565.html</a:t>
            </a:r>
            <a:r>
              <a:rPr lang="fr-CA" sz="1400" b="0" i="0" dirty="0">
                <a:solidFill>
                  <a:srgbClr val="000000"/>
                </a:solidFill>
                <a:effectLst/>
              </a:rPr>
              <a:t> </a:t>
            </a:r>
            <a:endParaRPr lang="fr-FR" sz="1400" dirty="0"/>
          </a:p>
          <a:p>
            <a:pPr marL="0" indent="0">
              <a:buNone/>
            </a:pPr>
            <a:r>
              <a:rPr lang="fr-CA" sz="1400" dirty="0" err="1">
                <a:solidFill>
                  <a:srgbClr val="000000"/>
                </a:solidFill>
              </a:rPr>
              <a:t>Arthobbit</a:t>
            </a:r>
            <a:r>
              <a:rPr lang="fr-CA" sz="1400" dirty="0">
                <a:solidFill>
                  <a:srgbClr val="000000"/>
                </a:solidFill>
              </a:rPr>
              <a:t> (</a:t>
            </a:r>
            <a:r>
              <a:rPr lang="fr-CA" sz="1400" dirty="0" err="1">
                <a:solidFill>
                  <a:srgbClr val="000000"/>
                </a:solidFill>
              </a:rPr>
              <a:t>xxxx</a:t>
            </a:r>
            <a:r>
              <a:rPr lang="fr-CA" sz="1400" dirty="0">
                <a:solidFill>
                  <a:srgbClr val="000000"/>
                </a:solidFill>
              </a:rPr>
              <a:t>). Joyeux anniversaire années. 35 anniversaire, bougie sous forme de chiffres </a:t>
            </a:r>
            <a:r>
              <a:rPr lang="fr-CA" sz="1400" b="0" i="0" dirty="0">
                <a:solidFill>
                  <a:srgbClr val="000000"/>
                </a:solidFill>
                <a:effectLst/>
              </a:rPr>
              <a:t>[Image vectorielle]. </a:t>
            </a:r>
            <a:r>
              <a:rPr lang="fr-CA" sz="1400" b="0" i="0" dirty="0" err="1">
                <a:solidFill>
                  <a:srgbClr val="000000"/>
                </a:solidFill>
                <a:effectLst/>
              </a:rPr>
              <a:t>iStock</a:t>
            </a:r>
            <a:r>
              <a:rPr lang="fr-CA" sz="1400" b="0" i="0" dirty="0">
                <a:solidFill>
                  <a:srgbClr val="000000"/>
                </a:solidFill>
                <a:effectLst/>
              </a:rPr>
              <a:t>. Repéré le 22 ao</a:t>
            </a:r>
            <a:r>
              <a:rPr lang="fr-CA" sz="1400" dirty="0">
                <a:solidFill>
                  <a:srgbClr val="000000"/>
                </a:solidFill>
              </a:rPr>
              <a:t>ût 2024 à </a:t>
            </a:r>
            <a:r>
              <a:rPr lang="fr-CA" sz="1400" dirty="0">
                <a:solidFill>
                  <a:srgbClr val="000000"/>
                </a:solidFill>
                <a:hlinkClick r:id="rId6"/>
              </a:rPr>
              <a:t>https://www.istockphoto.com/fr/vectoriel/joyeux-anniversaire-ann%C3%A9es-35-anniversaire-de-lanniversaire-bougie-sous-forme-gm1463871626-496750341</a:t>
            </a:r>
            <a:r>
              <a:rPr lang="fr-CA" sz="1400" dirty="0">
                <a:solidFill>
                  <a:srgbClr val="000000"/>
                </a:solidFill>
              </a:rPr>
              <a:t> </a:t>
            </a:r>
          </a:p>
          <a:p>
            <a:pPr marL="0" indent="0">
              <a:buNone/>
            </a:pPr>
            <a:r>
              <a:rPr lang="fr-CA" sz="1400" dirty="0" err="1">
                <a:solidFill>
                  <a:srgbClr val="000000"/>
                </a:solidFill>
              </a:rPr>
              <a:t>Clker</a:t>
            </a:r>
            <a:r>
              <a:rPr lang="fr-CA" sz="1400" dirty="0">
                <a:solidFill>
                  <a:srgbClr val="000000"/>
                </a:solidFill>
              </a:rPr>
              <a:t>-Free-</a:t>
            </a:r>
            <a:r>
              <a:rPr lang="fr-CA" sz="1400" dirty="0" err="1">
                <a:solidFill>
                  <a:srgbClr val="000000"/>
                </a:solidFill>
              </a:rPr>
              <a:t>Vector</a:t>
            </a:r>
            <a:r>
              <a:rPr lang="fr-CA" sz="1400" dirty="0">
                <a:solidFill>
                  <a:srgbClr val="000000"/>
                </a:solidFill>
              </a:rPr>
              <a:t>-Images (</a:t>
            </a:r>
            <a:r>
              <a:rPr lang="fr-CA" sz="1400" dirty="0" err="1">
                <a:solidFill>
                  <a:srgbClr val="000000"/>
                </a:solidFill>
              </a:rPr>
              <a:t>xxxx</a:t>
            </a:r>
            <a:r>
              <a:rPr lang="fr-CA" sz="1400" dirty="0">
                <a:solidFill>
                  <a:srgbClr val="000000"/>
                </a:solidFill>
              </a:rPr>
              <a:t>). Chaîne, Cassé, Relier [Image vectorielle]. </a:t>
            </a:r>
            <a:r>
              <a:rPr lang="fr-CA" sz="1400" dirty="0" err="1">
                <a:solidFill>
                  <a:srgbClr val="000000"/>
                </a:solidFill>
              </a:rPr>
              <a:t>Pixabay</a:t>
            </a:r>
            <a:r>
              <a:rPr lang="fr-CA" sz="1400" dirty="0">
                <a:solidFill>
                  <a:srgbClr val="000000"/>
                </a:solidFill>
              </a:rPr>
              <a:t>. Repéré le 22 août 2024 à </a:t>
            </a:r>
            <a:r>
              <a:rPr lang="fr-CA" sz="1400" dirty="0">
                <a:solidFill>
                  <a:srgbClr val="000000"/>
                </a:solidFill>
                <a:hlinkClick r:id="rId7"/>
              </a:rPr>
              <a:t>https://pixabay.com/fr/vectors/cha%C3%AEne-cass%C3%A9-relier-libert%C3%A9-297842/</a:t>
            </a:r>
            <a:r>
              <a:rPr lang="fr-CA" sz="1400" dirty="0">
                <a:solidFill>
                  <a:srgbClr val="000000"/>
                </a:solidFill>
              </a:rPr>
              <a:t> </a:t>
            </a:r>
          </a:p>
          <a:p>
            <a:pPr marL="0" indent="0">
              <a:buNone/>
            </a:pPr>
            <a:r>
              <a:rPr lang="fr-CA" sz="1400" dirty="0"/>
              <a:t>CREGO (2020). Fiche de </a:t>
            </a:r>
            <a:r>
              <a:rPr lang="fr-CA" sz="1400" dirty="0" err="1"/>
              <a:t>Filser</a:t>
            </a:r>
            <a:r>
              <a:rPr lang="fr-CA" sz="1400" dirty="0"/>
              <a:t> Marc </a:t>
            </a:r>
            <a:r>
              <a:rPr lang="fr-CA" sz="1400" dirty="0">
                <a:solidFill>
                  <a:srgbClr val="000000"/>
                </a:solidFill>
              </a:rPr>
              <a:t>[Photographie]. Repéré le 22 août 2024 à </a:t>
            </a:r>
            <a:r>
              <a:rPr lang="fr-CA" sz="1400" dirty="0">
                <a:solidFill>
                  <a:srgbClr val="000000"/>
                </a:solidFill>
                <a:hlinkClick r:id="rId8"/>
              </a:rPr>
              <a:t>https://crego.u-bourgogne.fr/equipe/filser-marc/</a:t>
            </a:r>
            <a:r>
              <a:rPr lang="fr-CA" sz="1400" dirty="0">
                <a:solidFill>
                  <a:srgbClr val="000000"/>
                </a:solidFill>
              </a:rPr>
              <a:t> </a:t>
            </a:r>
            <a:endParaRPr lang="fr-CA" sz="1400" dirty="0"/>
          </a:p>
          <a:p>
            <a:pPr marL="0" indent="0">
              <a:buNone/>
            </a:pPr>
            <a:r>
              <a:rPr lang="fr-FR" sz="1400" dirty="0"/>
              <a:t>Hassan, M. (2022). Succès, Investissement, Entreprise </a:t>
            </a:r>
            <a:r>
              <a:rPr lang="fr-CA" sz="1400" b="0" i="0" dirty="0">
                <a:solidFill>
                  <a:srgbClr val="000000"/>
                </a:solidFill>
                <a:effectLst/>
              </a:rPr>
              <a:t>[Image vectorielle]. </a:t>
            </a:r>
            <a:r>
              <a:rPr lang="fr-CA" sz="1400" b="0" i="0" dirty="0" err="1">
                <a:solidFill>
                  <a:srgbClr val="000000"/>
                </a:solidFill>
                <a:effectLst/>
              </a:rPr>
              <a:t>Pixabay</a:t>
            </a:r>
            <a:r>
              <a:rPr lang="fr-CA" sz="1400" b="0" i="0" dirty="0">
                <a:solidFill>
                  <a:srgbClr val="000000"/>
                </a:solidFill>
                <a:effectLst/>
              </a:rPr>
              <a:t>. Repéré le 22 ao</a:t>
            </a:r>
            <a:r>
              <a:rPr lang="fr-CA" sz="1400" dirty="0">
                <a:solidFill>
                  <a:srgbClr val="000000"/>
                </a:solidFill>
              </a:rPr>
              <a:t>ût 2024 à </a:t>
            </a:r>
            <a:r>
              <a:rPr lang="fr-CA" sz="1400" dirty="0">
                <a:solidFill>
                  <a:srgbClr val="000000"/>
                </a:solidFill>
                <a:hlinkClick r:id="rId9"/>
              </a:rPr>
              <a:t>https://pixabay.com/fr/vectors/succ%C3%A8s-investissement-entreprise-6917397/</a:t>
            </a:r>
            <a:endParaRPr lang="fr-CA" sz="1400" dirty="0">
              <a:solidFill>
                <a:srgbClr val="000000"/>
              </a:solidFill>
            </a:endParaRPr>
          </a:p>
          <a:p>
            <a:pPr marL="0" indent="0">
              <a:buNone/>
            </a:pPr>
            <a:r>
              <a:rPr lang="fr-CA" sz="1400" dirty="0" err="1">
                <a:solidFill>
                  <a:srgbClr val="000000"/>
                </a:solidFill>
              </a:rPr>
              <a:t>OpenAI</a:t>
            </a:r>
            <a:r>
              <a:rPr lang="fr-CA" sz="1400" dirty="0">
                <a:solidFill>
                  <a:srgbClr val="000000"/>
                </a:solidFill>
              </a:rPr>
              <a:t>. (2024). </a:t>
            </a:r>
            <a:r>
              <a:rPr lang="fr-CA" sz="1400" i="1" dirty="0">
                <a:solidFill>
                  <a:srgbClr val="333333"/>
                </a:solidFill>
              </a:rPr>
              <a:t> Microsoft </a:t>
            </a:r>
            <a:r>
              <a:rPr lang="fr-CA" sz="1400" i="1" dirty="0" err="1">
                <a:solidFill>
                  <a:srgbClr val="333333"/>
                </a:solidFill>
              </a:rPr>
              <a:t>Copilot</a:t>
            </a:r>
            <a:r>
              <a:rPr lang="fr-CA" sz="1400" dirty="0">
                <a:solidFill>
                  <a:srgbClr val="333333"/>
                </a:solidFill>
              </a:rPr>
              <a:t>, 2024 </a:t>
            </a:r>
            <a:r>
              <a:rPr lang="fr-CA" sz="1400" dirty="0">
                <a:solidFill>
                  <a:srgbClr val="000000"/>
                </a:solidFill>
              </a:rPr>
              <a:t>[modèle d'intelligence artificielle générative]. https://</a:t>
            </a:r>
            <a:r>
              <a:rPr lang="fr-CA" sz="1400" dirty="0" err="1">
                <a:solidFill>
                  <a:srgbClr val="000000"/>
                </a:solidFill>
              </a:rPr>
              <a:t>copilot.microsoft.com</a:t>
            </a:r>
            <a:r>
              <a:rPr lang="fr-CA" sz="1400" dirty="0">
                <a:solidFill>
                  <a:srgbClr val="000000"/>
                </a:solidFill>
              </a:rPr>
              <a:t> </a:t>
            </a:r>
          </a:p>
          <a:p>
            <a:pPr marL="0" indent="0">
              <a:buNone/>
            </a:pPr>
            <a:r>
              <a:rPr lang="fr-CA" sz="1400" dirty="0" err="1">
                <a:solidFill>
                  <a:srgbClr val="000000"/>
                </a:solidFill>
              </a:rPr>
              <a:t>Overearth</a:t>
            </a:r>
            <a:r>
              <a:rPr lang="fr-CA" sz="1400" dirty="0">
                <a:solidFill>
                  <a:srgbClr val="000000"/>
                </a:solidFill>
              </a:rPr>
              <a:t> (</a:t>
            </a:r>
            <a:r>
              <a:rPr lang="fr-CA" sz="1400" dirty="0" err="1">
                <a:solidFill>
                  <a:srgbClr val="000000"/>
                </a:solidFill>
              </a:rPr>
              <a:t>xxxx</a:t>
            </a:r>
            <a:r>
              <a:rPr lang="fr-CA" sz="1400" dirty="0">
                <a:solidFill>
                  <a:srgbClr val="000000"/>
                </a:solidFill>
              </a:rPr>
              <a:t>). Étudiante - Femme vectorielle personnage </a:t>
            </a:r>
            <a:r>
              <a:rPr lang="fr-CA" sz="1400" b="0" i="0" dirty="0">
                <a:solidFill>
                  <a:srgbClr val="000000"/>
                </a:solidFill>
                <a:effectLst/>
              </a:rPr>
              <a:t>[Image vectorielle]. </a:t>
            </a:r>
            <a:r>
              <a:rPr lang="fr-CA" sz="1400" b="0" i="0" dirty="0" err="1">
                <a:solidFill>
                  <a:srgbClr val="000000"/>
                </a:solidFill>
                <a:effectLst/>
              </a:rPr>
              <a:t>Shutterstock</a:t>
            </a:r>
            <a:r>
              <a:rPr lang="fr-CA" sz="1400" b="0" i="0" dirty="0">
                <a:solidFill>
                  <a:srgbClr val="000000"/>
                </a:solidFill>
                <a:effectLst/>
              </a:rPr>
              <a:t>. Repéré le 22 ao</a:t>
            </a:r>
            <a:r>
              <a:rPr lang="fr-CA" sz="1400" dirty="0">
                <a:solidFill>
                  <a:srgbClr val="000000"/>
                </a:solidFill>
              </a:rPr>
              <a:t>ût 2024 à </a:t>
            </a:r>
            <a:r>
              <a:rPr lang="fr-CA" sz="1400" dirty="0">
                <a:solidFill>
                  <a:srgbClr val="000000"/>
                </a:solidFill>
                <a:hlinkClick r:id="rId10"/>
              </a:rPr>
              <a:t>https://www.shutterstock.com/fr/image-vector/female-student-vector-woman-character-person-2430423839</a:t>
            </a:r>
            <a:r>
              <a:rPr lang="fr-CA" sz="1400" dirty="0">
                <a:solidFill>
                  <a:srgbClr val="000000"/>
                </a:solidFill>
              </a:rPr>
              <a:t> </a:t>
            </a:r>
          </a:p>
          <a:p>
            <a:pPr marL="0" indent="0">
              <a:buNone/>
            </a:pPr>
            <a:r>
              <a:rPr lang="fr-CA" sz="1400" dirty="0">
                <a:solidFill>
                  <a:srgbClr val="000000"/>
                </a:solidFill>
              </a:rPr>
              <a:t>Matangi (2020). </a:t>
            </a:r>
            <a:r>
              <a:rPr lang="fr-CA" sz="1400" i="0" dirty="0">
                <a:effectLst/>
              </a:rPr>
              <a:t>Retrouver le sens de son travail en période d’incertitude </a:t>
            </a:r>
            <a:r>
              <a:rPr lang="fr-CA" sz="1400" b="0" i="0" dirty="0">
                <a:solidFill>
                  <a:srgbClr val="000000"/>
                </a:solidFill>
                <a:effectLst/>
              </a:rPr>
              <a:t>[Photographie]. Repéré le 22 ao</a:t>
            </a:r>
            <a:r>
              <a:rPr lang="fr-CA" sz="1400" dirty="0">
                <a:solidFill>
                  <a:srgbClr val="000000"/>
                </a:solidFill>
              </a:rPr>
              <a:t>ût 2024 à </a:t>
            </a:r>
            <a:r>
              <a:rPr lang="fr-CA" sz="1400" dirty="0">
                <a:solidFill>
                  <a:srgbClr val="000000"/>
                </a:solidFill>
                <a:hlinkClick r:id="rId11"/>
              </a:rPr>
              <a:t>https://matangi.fr/retrouver-le-sens-de-son-travail-en-periode-dincertitude/</a:t>
            </a:r>
            <a:r>
              <a:rPr lang="fr-CA" sz="1400" dirty="0">
                <a:solidFill>
                  <a:srgbClr val="000000"/>
                </a:solidFill>
              </a:rPr>
              <a:t> </a:t>
            </a:r>
          </a:p>
          <a:p>
            <a:pPr marL="0" indent="0">
              <a:buNone/>
            </a:pPr>
            <a:r>
              <a:rPr lang="fr-CA" sz="1400" dirty="0" err="1"/>
              <a:t>PaulFleet</a:t>
            </a:r>
            <a:r>
              <a:rPr lang="fr-CA" sz="1400" dirty="0"/>
              <a:t> (2008). Surréaliste Photographe </a:t>
            </a:r>
            <a:r>
              <a:rPr lang="fr-CA" sz="1400" dirty="0">
                <a:solidFill>
                  <a:srgbClr val="000000"/>
                </a:solidFill>
              </a:rPr>
              <a:t>[Illustration]. </a:t>
            </a:r>
            <a:r>
              <a:rPr lang="fr-CA" sz="1400" dirty="0" err="1">
                <a:solidFill>
                  <a:srgbClr val="000000"/>
                </a:solidFill>
              </a:rPr>
              <a:t>iStock</a:t>
            </a:r>
            <a:r>
              <a:rPr lang="fr-CA" sz="1400" dirty="0">
                <a:solidFill>
                  <a:srgbClr val="000000"/>
                </a:solidFill>
              </a:rPr>
              <a:t>. Repéré le 22 août 2024 à </a:t>
            </a:r>
            <a:r>
              <a:rPr lang="fr-CA" sz="1400" dirty="0">
                <a:solidFill>
                  <a:srgbClr val="000000"/>
                </a:solidFill>
                <a:hlinkClick r:id="rId12"/>
              </a:rPr>
              <a:t>https://www.istockphoto.com/fr/vectoriel/surr%C3%A9aliste-photographe-gm96634583-7497417</a:t>
            </a:r>
            <a:r>
              <a:rPr lang="fr-CA" sz="1400" dirty="0">
                <a:solidFill>
                  <a:srgbClr val="000000"/>
                </a:solidFill>
              </a:rPr>
              <a:t> </a:t>
            </a:r>
            <a:endParaRPr lang="fr-CA" sz="1400" dirty="0"/>
          </a:p>
          <a:p>
            <a:pPr marL="0" indent="0">
              <a:buNone/>
            </a:pPr>
            <a:r>
              <a:rPr lang="fr-CA" sz="1400" dirty="0" err="1">
                <a:solidFill>
                  <a:srgbClr val="000000"/>
                </a:solidFill>
              </a:rPr>
              <a:t>Storyset</a:t>
            </a:r>
            <a:r>
              <a:rPr lang="fr-CA" sz="1400" dirty="0">
                <a:solidFill>
                  <a:srgbClr val="000000"/>
                </a:solidFill>
              </a:rPr>
              <a:t> (</a:t>
            </a:r>
            <a:r>
              <a:rPr lang="fr-CA" sz="1400" dirty="0" err="1">
                <a:solidFill>
                  <a:srgbClr val="000000"/>
                </a:solidFill>
              </a:rPr>
              <a:t>xxxx</a:t>
            </a:r>
            <a:r>
              <a:rPr lang="fr-CA" sz="1400" dirty="0">
                <a:solidFill>
                  <a:srgbClr val="000000"/>
                </a:solidFill>
              </a:rPr>
              <a:t>). Girl on graduation </a:t>
            </a:r>
            <a:r>
              <a:rPr lang="fr-CA" sz="1400" dirty="0" err="1">
                <a:solidFill>
                  <a:srgbClr val="000000"/>
                </a:solidFill>
              </a:rPr>
              <a:t>day</a:t>
            </a:r>
            <a:r>
              <a:rPr lang="fr-CA" sz="1400" dirty="0"/>
              <a:t> </a:t>
            </a:r>
            <a:r>
              <a:rPr lang="fr-CA" sz="1400" dirty="0">
                <a:solidFill>
                  <a:srgbClr val="000000"/>
                </a:solidFill>
              </a:rPr>
              <a:t>[Illustration]. </a:t>
            </a:r>
            <a:r>
              <a:rPr lang="fr-CA" sz="1400" dirty="0" err="1">
                <a:solidFill>
                  <a:srgbClr val="000000"/>
                </a:solidFill>
              </a:rPr>
              <a:t>Freepik</a:t>
            </a:r>
            <a:r>
              <a:rPr lang="fr-CA" sz="1400" dirty="0">
                <a:solidFill>
                  <a:srgbClr val="000000"/>
                </a:solidFill>
              </a:rPr>
              <a:t>. Repéré le 22 août 2024 à </a:t>
            </a:r>
            <a:r>
              <a:rPr lang="fr-CA" sz="1400" dirty="0">
                <a:solidFill>
                  <a:srgbClr val="000000"/>
                </a:solidFill>
                <a:hlinkClick r:id="rId13"/>
              </a:rPr>
              <a:t>https://www.freepik.com/free-vector/girl-graduation-day-concept-illustration_37510431.htm</a:t>
            </a:r>
            <a:r>
              <a:rPr lang="fr-CA" sz="1400" dirty="0">
                <a:solidFill>
                  <a:srgbClr val="000000"/>
                </a:solidFill>
              </a:rPr>
              <a:t> </a:t>
            </a:r>
          </a:p>
          <a:p>
            <a:pPr marL="0" indent="0">
              <a:buNone/>
            </a:pPr>
            <a:r>
              <a:rPr lang="fr-CA" sz="1400" i="0" dirty="0" err="1">
                <a:effectLst/>
              </a:rPr>
              <a:t>Studiogstock</a:t>
            </a:r>
            <a:r>
              <a:rPr lang="fr-CA" sz="1400" i="0" dirty="0">
                <a:effectLst/>
              </a:rPr>
              <a:t> (</a:t>
            </a:r>
            <a:r>
              <a:rPr lang="fr-CA" sz="1400" i="0" dirty="0" err="1">
                <a:effectLst/>
              </a:rPr>
              <a:t>xxxx</a:t>
            </a:r>
            <a:r>
              <a:rPr lang="fr-CA" sz="1400" i="0" dirty="0">
                <a:effectLst/>
              </a:rPr>
              <a:t>). Shopping bag </a:t>
            </a:r>
            <a:r>
              <a:rPr lang="fr-CA" sz="1400" i="0" dirty="0" err="1">
                <a:effectLst/>
              </a:rPr>
              <a:t>with</a:t>
            </a:r>
            <a:r>
              <a:rPr lang="fr-CA" sz="1400" i="0" dirty="0">
                <a:effectLst/>
              </a:rPr>
              <a:t> </a:t>
            </a:r>
            <a:r>
              <a:rPr lang="fr-CA" sz="1400" i="0" dirty="0" err="1">
                <a:effectLst/>
              </a:rPr>
              <a:t>electronic</a:t>
            </a:r>
            <a:r>
              <a:rPr lang="fr-CA" sz="1400" i="0" dirty="0">
                <a:effectLst/>
              </a:rPr>
              <a:t> commerce </a:t>
            </a:r>
            <a:r>
              <a:rPr lang="fr-CA" sz="1400" i="0" dirty="0" err="1">
                <a:effectLst/>
              </a:rPr>
              <a:t>icons</a:t>
            </a:r>
            <a:r>
              <a:rPr lang="fr-CA" sz="1400" i="0" dirty="0">
                <a:effectLst/>
              </a:rPr>
              <a:t> </a:t>
            </a:r>
            <a:r>
              <a:rPr lang="fr-CA" sz="1400" b="0" i="0" dirty="0">
                <a:solidFill>
                  <a:srgbClr val="000000"/>
                </a:solidFill>
                <a:effectLst/>
              </a:rPr>
              <a:t>[Image vectorielle]. </a:t>
            </a:r>
            <a:r>
              <a:rPr lang="fr-CA" sz="1400" b="0" i="0" dirty="0" err="1">
                <a:solidFill>
                  <a:srgbClr val="000000"/>
                </a:solidFill>
                <a:effectLst/>
              </a:rPr>
              <a:t>Freepik</a:t>
            </a:r>
            <a:r>
              <a:rPr lang="fr-CA" sz="1400" b="0" i="0" dirty="0">
                <a:solidFill>
                  <a:srgbClr val="000000"/>
                </a:solidFill>
                <a:effectLst/>
              </a:rPr>
              <a:t>. Repéré le 22 ao</a:t>
            </a:r>
            <a:r>
              <a:rPr lang="fr-CA" sz="1400" dirty="0">
                <a:solidFill>
                  <a:srgbClr val="000000"/>
                </a:solidFill>
              </a:rPr>
              <a:t>ût 2024 à </a:t>
            </a:r>
            <a:r>
              <a:rPr lang="fr-CA" sz="1400" dirty="0">
                <a:solidFill>
                  <a:srgbClr val="000000"/>
                </a:solidFill>
                <a:hlinkClick r:id="rId14"/>
              </a:rPr>
              <a:t>https://www.freepik.com/free-vector/shopping-bag-with-electronic-commerce-icons_4877347.htm</a:t>
            </a:r>
            <a:r>
              <a:rPr lang="fr-CA" sz="1400" dirty="0">
                <a:solidFill>
                  <a:srgbClr val="000000"/>
                </a:solidFill>
              </a:rPr>
              <a:t> </a:t>
            </a:r>
            <a:endParaRPr lang="fr-CA" sz="1400" i="0" dirty="0">
              <a:effectLst/>
            </a:endParaRPr>
          </a:p>
          <a:p>
            <a:pPr marL="0" indent="0">
              <a:buNone/>
            </a:pPr>
            <a:r>
              <a:rPr lang="fr-CA" sz="1400" dirty="0">
                <a:solidFill>
                  <a:srgbClr val="000000"/>
                </a:solidFill>
              </a:rPr>
              <a:t>User5544494 (</a:t>
            </a:r>
            <a:r>
              <a:rPr lang="fr-CA" sz="1400" dirty="0" err="1">
                <a:solidFill>
                  <a:srgbClr val="000000"/>
                </a:solidFill>
              </a:rPr>
              <a:t>xxxx</a:t>
            </a:r>
            <a:r>
              <a:rPr lang="fr-CA" sz="1400" dirty="0">
                <a:solidFill>
                  <a:srgbClr val="000000"/>
                </a:solidFill>
              </a:rPr>
              <a:t>). Femme fatiguée de travailler dur, endormie au </a:t>
            </a:r>
            <a:r>
              <a:rPr lang="fr-CA" sz="1400" dirty="0" err="1">
                <a:solidFill>
                  <a:srgbClr val="000000"/>
                </a:solidFill>
              </a:rPr>
              <a:t>travai</a:t>
            </a:r>
            <a:r>
              <a:rPr lang="fr-CA" sz="1400" dirty="0">
                <a:solidFill>
                  <a:srgbClr val="000000"/>
                </a:solidFill>
              </a:rPr>
              <a:t> [Illustration]. </a:t>
            </a:r>
            <a:r>
              <a:rPr lang="fr-CA" sz="1400" b="0" i="0" dirty="0" err="1">
                <a:solidFill>
                  <a:srgbClr val="000000"/>
                </a:solidFill>
                <a:effectLst/>
              </a:rPr>
              <a:t>Freepik</a:t>
            </a:r>
            <a:r>
              <a:rPr lang="fr-CA" sz="1400" b="0" i="0" dirty="0">
                <a:solidFill>
                  <a:srgbClr val="000000"/>
                </a:solidFill>
                <a:effectLst/>
              </a:rPr>
              <a:t>. Repéré le 22 août 2024 à </a:t>
            </a:r>
            <a:r>
              <a:rPr lang="fr-CA" sz="1400" b="0" i="0" dirty="0">
                <a:solidFill>
                  <a:srgbClr val="000000"/>
                </a:solidFill>
                <a:effectLst/>
                <a:hlinkClick r:id="rId15"/>
              </a:rPr>
              <a:t>https://fr.freepik.com/vecteurs-premium/femme-fatiguee-travailler-dur-endormie-au-travail_13460283.htm</a:t>
            </a:r>
            <a:r>
              <a:rPr lang="fr-CA" sz="1400" b="0" i="0" dirty="0">
                <a:solidFill>
                  <a:srgbClr val="000000"/>
                </a:solidFill>
                <a:effectLst/>
              </a:rPr>
              <a:t> </a:t>
            </a:r>
            <a:endParaRPr lang="fr-CA" sz="1400" dirty="0">
              <a:solidFill>
                <a:srgbClr val="000000"/>
              </a:solidFill>
            </a:endParaRPr>
          </a:p>
          <a:p>
            <a:pPr marL="0" indent="0">
              <a:buNone/>
            </a:pPr>
            <a:endParaRPr lang="fr-CA" sz="1400" dirty="0">
              <a:solidFill>
                <a:srgbClr val="000000"/>
              </a:solidFill>
            </a:endParaRPr>
          </a:p>
          <a:p>
            <a:pPr marL="0" indent="0">
              <a:buNone/>
            </a:pPr>
            <a:endParaRPr lang="fr-CA" sz="1400" dirty="0">
              <a:solidFill>
                <a:srgbClr val="000000"/>
              </a:solidFill>
            </a:endParaRPr>
          </a:p>
          <a:p>
            <a:pPr marL="0" indent="0">
              <a:buNone/>
            </a:pPr>
            <a:endParaRPr lang="fr-CA" sz="1400" dirty="0">
              <a:solidFill>
                <a:srgbClr val="000000"/>
              </a:solidFill>
            </a:endParaRPr>
          </a:p>
          <a:p>
            <a:pPr marL="0" indent="0">
              <a:buNone/>
            </a:pPr>
            <a:endParaRPr lang="fr-CA" sz="1400" dirty="0">
              <a:solidFill>
                <a:srgbClr val="000000"/>
              </a:solidFill>
            </a:endParaRPr>
          </a:p>
          <a:p>
            <a:pPr marL="0" indent="0">
              <a:buNone/>
            </a:pPr>
            <a:endParaRPr lang="fr-CA" sz="1400" dirty="0">
              <a:solidFill>
                <a:srgbClr val="000000"/>
              </a:solidFill>
            </a:endParaRPr>
          </a:p>
          <a:p>
            <a:pPr marL="0" indent="0">
              <a:buNone/>
            </a:pPr>
            <a:endParaRPr lang="fr-CA" sz="1400" dirty="0">
              <a:solidFill>
                <a:srgbClr val="000000"/>
              </a:solidFill>
            </a:endParaRPr>
          </a:p>
          <a:p>
            <a:pPr marL="0" indent="0">
              <a:buNone/>
            </a:pPr>
            <a:endParaRPr lang="fr-CA" sz="1400" dirty="0">
              <a:solidFill>
                <a:srgbClr val="000000"/>
              </a:solidFill>
            </a:endParaRPr>
          </a:p>
          <a:p>
            <a:pPr marL="0" indent="0">
              <a:buNone/>
            </a:pPr>
            <a:endParaRPr lang="fr-CA" sz="1400" dirty="0">
              <a:solidFill>
                <a:srgbClr val="000000"/>
              </a:solidFill>
            </a:endParaRPr>
          </a:p>
          <a:p>
            <a:pPr marL="0" indent="0">
              <a:buNone/>
            </a:pPr>
            <a:endParaRPr lang="fr-FR" sz="1400" dirty="0"/>
          </a:p>
        </p:txBody>
      </p:sp>
      <p:sp>
        <p:nvSpPr>
          <p:cNvPr id="3" name="Espace réservé du pied de page 2">
            <a:extLst>
              <a:ext uri="{FF2B5EF4-FFF2-40B4-BE49-F238E27FC236}">
                <a16:creationId xmlns:a16="http://schemas.microsoft.com/office/drawing/2014/main" id="{B1152034-E899-B5F2-1E79-AD662BDBAD02}"/>
              </a:ext>
            </a:extLst>
          </p:cNvPr>
          <p:cNvSpPr>
            <a:spLocks noGrp="1"/>
          </p:cNvSpPr>
          <p:nvPr>
            <p:ph type="ftr" sz="quarter" idx="3"/>
          </p:nvPr>
        </p:nvSpPr>
        <p:spPr/>
        <p:txBody>
          <a:bodyPr/>
          <a:lstStyle/>
          <a:p>
            <a:r>
              <a:rPr lang="fr-CA">
                <a:highlight>
                  <a:srgbClr val="FFFFFF"/>
                </a:highlight>
              </a:rPr>
              <a:t>© Université TÉLUQ, 2024. Tous droits réservés.</a:t>
            </a:r>
            <a:endParaRPr lang="fr-FR" dirty="0"/>
          </a:p>
        </p:txBody>
      </p:sp>
      <p:sp>
        <p:nvSpPr>
          <p:cNvPr id="4" name="Titre 3">
            <a:extLst>
              <a:ext uri="{FF2B5EF4-FFF2-40B4-BE49-F238E27FC236}">
                <a16:creationId xmlns:a16="http://schemas.microsoft.com/office/drawing/2014/main" id="{9022EF72-2D22-26B2-25F6-94727B2FEF2F}"/>
              </a:ext>
            </a:extLst>
          </p:cNvPr>
          <p:cNvSpPr>
            <a:spLocks noGrp="1"/>
          </p:cNvSpPr>
          <p:nvPr>
            <p:ph type="title"/>
          </p:nvPr>
        </p:nvSpPr>
        <p:spPr/>
        <p:txBody>
          <a:bodyPr/>
          <a:lstStyle/>
          <a:p>
            <a:r>
              <a:rPr lang="fr-FR" dirty="0"/>
              <a:t>Références</a:t>
            </a:r>
          </a:p>
        </p:txBody>
      </p:sp>
      <p:pic>
        <p:nvPicPr>
          <p:cNvPr id="6" name="Vidéo 5">
            <a:extLst>
              <a:ext uri="{FF2B5EF4-FFF2-40B4-BE49-F238E27FC236}">
                <a16:creationId xmlns:a16="http://schemas.microsoft.com/office/drawing/2014/main" id="{48B80329-3C1D-5398-CDF4-68545DD09D6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6"/>
          <a:srcRect l="21875" r="21875"/>
          <a:stretch>
            <a:fillRect/>
          </a:stretch>
        </p:blipFill>
        <p:spPr>
          <a:xfrm>
            <a:off x="9850424" y="2699498"/>
            <a:ext cx="2057400" cy="2057400"/>
          </a:xfrm>
          <a:prstGeom prst="ellipse">
            <a:avLst/>
          </a:prstGeom>
        </p:spPr>
      </p:pic>
    </p:spTree>
    <p:extLst>
      <p:ext uri="{BB962C8B-B14F-4D97-AF65-F5344CB8AC3E}">
        <p14:creationId xmlns:p14="http://schemas.microsoft.com/office/powerpoint/2010/main" val="2447127566"/>
      </p:ext>
    </p:extLst>
  </p:cSld>
  <p:clrMapOvr>
    <a:masterClrMapping/>
  </p:clrMapOvr>
  <mc:AlternateContent xmlns:mc="http://schemas.openxmlformats.org/markup-compatibility/2006">
    <mc:Choice xmlns:p14="http://schemas.microsoft.com/office/powerpoint/2010/main" Requires="p14">
      <p:transition spd="slow" p14:dur="2000" advTm="2735"/>
    </mc:Choice>
    <mc:Fallback>
      <p:transition spd="slow" advTm="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par>
                    <p:cTn id="16" fill="hold">
                      <p:stCondLst>
                        <p:cond delay="indefinite"/>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3.9|7.4"/>
</p:tagLst>
</file>

<file path=ppt/tags/tag2.xml><?xml version="1.0" encoding="utf-8"?>
<p:tagLst xmlns:a="http://schemas.openxmlformats.org/drawingml/2006/main" xmlns:r="http://schemas.openxmlformats.org/officeDocument/2006/relationships" xmlns:p="http://schemas.openxmlformats.org/presentationml/2006/main">
  <p:tag name="TIMING" val="|6.1|15.6|12.6"/>
</p:tagLst>
</file>

<file path=ppt/tags/tag3.xml><?xml version="1.0" encoding="utf-8"?>
<p:tagLst xmlns:a="http://schemas.openxmlformats.org/drawingml/2006/main" xmlns:r="http://schemas.openxmlformats.org/officeDocument/2006/relationships" xmlns:p="http://schemas.openxmlformats.org/presentationml/2006/main">
  <p:tag name="TIMING" val="|17.7|15.8|14.3|14.9|11.2"/>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Thème Office">
  <a:themeElements>
    <a:clrScheme name="Sillage">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EBE4F64D443044B9E0FACDE34EEE6E" ma:contentTypeVersion="14" ma:contentTypeDescription="Crée un document." ma:contentTypeScope="" ma:versionID="79c5bb2c0277d1750810d3a5c6e46974">
  <xsd:schema xmlns:xsd="http://www.w3.org/2001/XMLSchema" xmlns:xs="http://www.w3.org/2001/XMLSchema" xmlns:p="http://schemas.microsoft.com/office/2006/metadata/properties" xmlns:ns2="6325b403-fb32-459e-ab81-e7f53dc29f8e" xmlns:ns3="7ac1ad78-5c0c-4bbb-b4e2-d317362c40cc" targetNamespace="http://schemas.microsoft.com/office/2006/metadata/properties" ma:root="true" ma:fieldsID="e041c49b4915053131a0d57d9b569837" ns2:_="" ns3:_="">
    <xsd:import namespace="6325b403-fb32-459e-ab81-e7f53dc29f8e"/>
    <xsd:import namespace="7ac1ad78-5c0c-4bbb-b4e2-d317362c40c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25b403-fb32-459e-ab81-e7f53dc29f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58b5b1d5-c84c-40c5-92ea-205f3242d43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c1ad78-5c0c-4bbb-b4e2-d317362c40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823d018-b9e2-48cf-b1ad-0fa641f9bbe7}" ma:internalName="TaxCatchAll" ma:showField="CatchAllData" ma:web="7ac1ad78-5c0c-4bbb-b4e2-d317362c40c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325b403-fb32-459e-ab81-e7f53dc29f8e">
      <Terms xmlns="http://schemas.microsoft.com/office/infopath/2007/PartnerControls"/>
    </lcf76f155ced4ddcb4097134ff3c332f>
    <TaxCatchAll xmlns="7ac1ad78-5c0c-4bbb-b4e2-d317362c40cc" xsi:nil="true"/>
  </documentManagement>
</p:properties>
</file>

<file path=customXml/itemProps1.xml><?xml version="1.0" encoding="utf-8"?>
<ds:datastoreItem xmlns:ds="http://schemas.openxmlformats.org/officeDocument/2006/customXml" ds:itemID="{3049640B-5E8C-4F23-AF89-AF6E7B5635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25b403-fb32-459e-ab81-e7f53dc29f8e"/>
    <ds:schemaRef ds:uri="7ac1ad78-5c0c-4bbb-b4e2-d317362c40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245D32-760F-491E-97FD-D7CF1ED014A5}">
  <ds:schemaRefs>
    <ds:schemaRef ds:uri="http://schemas.microsoft.com/sharepoint/v3/contenttype/forms"/>
  </ds:schemaRefs>
</ds:datastoreItem>
</file>

<file path=customXml/itemProps3.xml><?xml version="1.0" encoding="utf-8"?>
<ds:datastoreItem xmlns:ds="http://schemas.openxmlformats.org/officeDocument/2006/customXml" ds:itemID="{AE95BFF2-CD23-479B-AD2F-DD3A67E312DC}">
  <ds:schemaRefs>
    <ds:schemaRef ds:uri="http://schemas.microsoft.com/office/2006/metadata/properties"/>
    <ds:schemaRef ds:uri="http://schemas.microsoft.com/office/infopath/2007/PartnerControls"/>
    <ds:schemaRef ds:uri="6325b403-fb32-459e-ab81-e7f53dc29f8e"/>
    <ds:schemaRef ds:uri="7ac1ad78-5c0c-4bbb-b4e2-d317362c40cc"/>
  </ds:schemaRefs>
</ds:datastoreItem>
</file>

<file path=docProps/app.xml><?xml version="1.0" encoding="utf-8"?>
<Properties xmlns="http://schemas.openxmlformats.org/officeDocument/2006/extended-properties" xmlns:vt="http://schemas.openxmlformats.org/officeDocument/2006/docPropsVTypes">
  <Template/>
  <TotalTime>564</TotalTime>
  <Words>1023</Words>
  <Application>Microsoft Macintosh PowerPoint</Application>
  <PresentationFormat>Grand écran</PresentationFormat>
  <Paragraphs>51</Paragraphs>
  <Slides>5</Slides>
  <Notes>5</Notes>
  <HiddenSlides>0</HiddenSlides>
  <MMClips>5</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vt:i4>
      </vt:variant>
    </vt:vector>
  </HeadingPairs>
  <TitlesOfParts>
    <vt:vector size="11" baseType="lpstr">
      <vt:lpstr>Aptos</vt:lpstr>
      <vt:lpstr>Arial</vt:lpstr>
      <vt:lpstr>Arial Rounded MT Bold</vt:lpstr>
      <vt:lpstr>Calibri</vt:lpstr>
      <vt:lpstr>Wingdings</vt:lpstr>
      <vt:lpstr>Thème Office</vt:lpstr>
      <vt:lpstr>Présentation PowerPoint</vt:lpstr>
      <vt:lpstr>Présentation PowerPoint</vt:lpstr>
      <vt:lpstr>Présentation PowerPoint</vt:lpstr>
      <vt:lpstr>Présentation PowerPoint</vt:lpstr>
      <vt:lpstr>Références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Université TÉLUQ</dc:creator>
  <cp:keywords/>
  <dc:description/>
  <cp:lastModifiedBy>Hombourger-Barès, Sabrina</cp:lastModifiedBy>
  <cp:revision>36</cp:revision>
  <dcterms:created xsi:type="dcterms:W3CDTF">2024-07-17T13:19:54Z</dcterms:created>
  <dcterms:modified xsi:type="dcterms:W3CDTF">2024-08-22T17:04:40Z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0x010100EBEBE4F64D443044B9E0FACDE34EEE6E</vt:lpwstr>
  </property>
  <property fmtid="{D5CDD505-2E9C-101B-9397-08002B2CF9AE}" pid="3" name="MediaServiceImageTags">
    <vt:lpwstr/>
  </property>
</Properties>
</file>